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aleway"/>
      <p:regular r:id="rId49"/>
      <p:bold r:id="rId50"/>
      <p:italic r:id="rId51"/>
      <p:boldItalic r:id="rId52"/>
    </p:embeddedFont>
    <p:embeddedFont>
      <p:font typeface="Roboto"/>
      <p:regular r:id="rId53"/>
      <p:bold r:id="rId54"/>
      <p:italic r:id="rId55"/>
      <p:boldItalic r:id="rId56"/>
    </p:embeddedFont>
    <p:embeddedFont>
      <p:font typeface="Poppins"/>
      <p:regular r:id="rId57"/>
      <p:bold r:id="rId58"/>
      <p:italic r:id="rId59"/>
      <p:boldItalic r:id="rId60"/>
    </p:embeddedFont>
    <p:embeddedFont>
      <p:font typeface="Josefin Sans SemiBold"/>
      <p:regular r:id="rId61"/>
      <p:bold r:id="rId62"/>
      <p:italic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aleway-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JosefinSansSemiBold-bold.fntdata"/><Relationship Id="rId61" Type="http://schemas.openxmlformats.org/officeDocument/2006/relationships/font" Target="fonts/JosefinSansSemiBold-regular.fntdata"/><Relationship Id="rId20" Type="http://schemas.openxmlformats.org/officeDocument/2006/relationships/slide" Target="slides/slide14.xml"/><Relationship Id="rId64" Type="http://schemas.openxmlformats.org/officeDocument/2006/relationships/font" Target="fonts/JosefinSansSemiBold-boldItalic.fntdata"/><Relationship Id="rId63" Type="http://schemas.openxmlformats.org/officeDocument/2006/relationships/font" Target="fonts/JosefinSansSemiBold-italic.fntdata"/><Relationship Id="rId22" Type="http://schemas.openxmlformats.org/officeDocument/2006/relationships/slide" Target="slides/slide16.xml"/><Relationship Id="rId66" Type="http://schemas.openxmlformats.org/officeDocument/2006/relationships/font" Target="fonts/OpenSans-bold.fntdata"/><Relationship Id="rId21" Type="http://schemas.openxmlformats.org/officeDocument/2006/relationships/slide" Target="slides/slide15.xml"/><Relationship Id="rId65" Type="http://schemas.openxmlformats.org/officeDocument/2006/relationships/font" Target="fonts/OpenSans-regular.fntdata"/><Relationship Id="rId24" Type="http://schemas.openxmlformats.org/officeDocument/2006/relationships/slide" Target="slides/slide18.xml"/><Relationship Id="rId68" Type="http://schemas.openxmlformats.org/officeDocument/2006/relationships/font" Target="fonts/OpenSans-boldItalic.fntdata"/><Relationship Id="rId23" Type="http://schemas.openxmlformats.org/officeDocument/2006/relationships/slide" Target="slides/slide17.xml"/><Relationship Id="rId67" Type="http://schemas.openxmlformats.org/officeDocument/2006/relationships/font" Target="fonts/OpenSans-italic.fntdata"/><Relationship Id="rId60" Type="http://schemas.openxmlformats.org/officeDocument/2006/relationships/font" Target="fonts/Poppi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Roboto-regular.fntdata"/><Relationship Id="rId52" Type="http://schemas.openxmlformats.org/officeDocument/2006/relationships/font" Target="fonts/Raleway-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Poppins-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Poppins-italic.fntdata"/><Relationship Id="rId14" Type="http://schemas.openxmlformats.org/officeDocument/2006/relationships/slide" Target="slides/slide8.xml"/><Relationship Id="rId58" Type="http://schemas.openxmlformats.org/officeDocument/2006/relationships/font" Target="fonts/Poppi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a30138a3c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a30138a3c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8e6f6278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8e6f6278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8e6f6278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8e6f6278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8e6f6278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8e6f6278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a30138a3c_0_1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gfa30138a3c_0_1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d12a0df4f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d12a0df4f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d12a0df4f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d12a0df4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d12a0df4f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d12a0df4f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d12a0df4f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d12a0df4f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d12a0df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d12a0df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d12a0df4f_1_4:notes"/>
          <p:cNvSpPr/>
          <p:nvPr>
            <p:ph idx="2" type="sldImg"/>
          </p:nvPr>
        </p:nvSpPr>
        <p:spPr>
          <a:xfrm>
            <a:off x="381182" y="685800"/>
            <a:ext cx="6097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0d12a0df4f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8e6f627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8e6f627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104563b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104563b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d12a0df4f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d12a0df4f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d12a0df4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d12a0df4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d12a0df4f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d12a0df4f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d12a0df4f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d12a0df4f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104563b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104563b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ec78eb07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ec78eb07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f239d2d20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f239d2d20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a30138a3c_0_1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fa30138a3c_0_1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d12a0df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d12a0df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8e6f6278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108e6f6278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ee1ff5fc5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ee1ff5fc5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ee1ff5fc5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ee1ff5fc5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ee1ff5fc5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ee1ff5fc5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ee1ff5fc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ee1ff5fc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ee1ff5fc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ee1ff5fc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a30138a3c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gfa30138a3c_0_1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d12a0df4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d12a0df4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ec78eb0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0ec78eb0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c75581b4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g10c75581b49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ec78eb0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ec78eb0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8e6f6278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8e6f627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DBEFF9"/>
              </a:buClr>
              <a:buSzPts val="1000"/>
              <a:buChar char="➔"/>
            </a:pPr>
            <a:r>
              <a:rPr lang="en" sz="1000">
                <a:solidFill>
                  <a:schemeClr val="dk1"/>
                </a:solidFill>
              </a:rPr>
              <a:t>Volunteer-driven organization aimed at creating positive social change through data science</a:t>
            </a:r>
            <a:endParaRPr sz="1000">
              <a:solidFill>
                <a:schemeClr val="dk1"/>
              </a:solidFill>
            </a:endParaRPr>
          </a:p>
          <a:p>
            <a:pPr indent="-292100" lvl="0" marL="457200" rtl="0" algn="l">
              <a:lnSpc>
                <a:spcPct val="115000"/>
              </a:lnSpc>
              <a:spcBef>
                <a:spcPts val="0"/>
              </a:spcBef>
              <a:spcAft>
                <a:spcPts val="0"/>
              </a:spcAft>
              <a:buClr>
                <a:srgbClr val="DBEFF9"/>
              </a:buClr>
              <a:buSzPts val="1000"/>
              <a:buChar char="➔"/>
            </a:pPr>
            <a:r>
              <a:rPr lang="en" sz="1000">
                <a:solidFill>
                  <a:schemeClr val="dk1"/>
                </a:solidFill>
              </a:rPr>
              <a:t>Official launch Nov 2018</a:t>
            </a:r>
            <a:endParaRPr sz="1000">
              <a:solidFill>
                <a:schemeClr val="dk1"/>
              </a:solidFill>
            </a:endParaRPr>
          </a:p>
          <a:p>
            <a:pPr indent="-292100" lvl="0" marL="457200" rtl="0" algn="l">
              <a:lnSpc>
                <a:spcPct val="115000"/>
              </a:lnSpc>
              <a:spcBef>
                <a:spcPts val="0"/>
              </a:spcBef>
              <a:spcAft>
                <a:spcPts val="0"/>
              </a:spcAft>
              <a:buClr>
                <a:srgbClr val="DBEFF9"/>
              </a:buClr>
              <a:buSzPts val="1000"/>
              <a:buChar char="➔"/>
            </a:pPr>
            <a:r>
              <a:rPr lang="en" sz="1000">
                <a:solidFill>
                  <a:schemeClr val="dk1"/>
                </a:solidFill>
              </a:rPr>
              <a:t>1000’s of volunteers nationwide with </a:t>
            </a:r>
            <a:br>
              <a:rPr lang="en" sz="1000">
                <a:solidFill>
                  <a:schemeClr val="dk1"/>
                </a:solidFill>
              </a:rPr>
            </a:br>
            <a:r>
              <a:rPr lang="en" sz="1000">
                <a:solidFill>
                  <a:schemeClr val="dk1"/>
                </a:solidFill>
              </a:rPr>
              <a:t>800+ local members </a:t>
            </a:r>
            <a:r>
              <a:rPr lang="en" sz="1000">
                <a:solidFill>
                  <a:srgbClr val="D9D9D9"/>
                </a:solidFill>
              </a:rPr>
              <a:t>wo</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rPr lang="en" sz="1350"/>
              <a:t>We help non-profit organizations harness the power of their data to make more informed and better decisions. These organizations are often registered charities and funded by donations, so they do not have the funding for large (if any) data &amp; analytics teams. </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rPr lang="en" sz="1350"/>
              <a:t>We work with these organizations to scope their business problems, explore their data, and then host datathons to solve the analytics problems. </a:t>
            </a:r>
            <a:endParaRPr sz="135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c6255e39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c6255e39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c6255e39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c6255e39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a30138a3c_0_1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gfa30138a3c_0_1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8e6f6278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8e6f6278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ec78eb07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ec78eb07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8e6f6278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8e6f6278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8e6f6278a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g108e6f6278a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8e6f6278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8e6f6278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50" name="Shape 50"/>
        <p:cNvGrpSpPr/>
        <p:nvPr/>
      </p:nvGrpSpPr>
      <p:grpSpPr>
        <a:xfrm>
          <a:off x="0" y="0"/>
          <a:ext cx="0" cy="0"/>
          <a:chOff x="0" y="0"/>
          <a:chExt cx="0" cy="0"/>
        </a:xfrm>
      </p:grpSpPr>
      <p:sp>
        <p:nvSpPr>
          <p:cNvPr id="51" name="Google Shape;51;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5">
    <p:bg>
      <p:bgPr>
        <a:solidFill>
          <a:schemeClr val="lt1"/>
        </a:solidFill>
      </p:bgPr>
    </p:bg>
    <p:spTree>
      <p:nvGrpSpPr>
        <p:cNvPr id="54" name="Shape 54"/>
        <p:cNvGrpSpPr/>
        <p:nvPr/>
      </p:nvGrpSpPr>
      <p:grpSpPr>
        <a:xfrm>
          <a:off x="0" y="0"/>
          <a:ext cx="0" cy="0"/>
          <a:chOff x="0" y="0"/>
          <a:chExt cx="0" cy="0"/>
        </a:xfrm>
      </p:grpSpPr>
      <p:sp>
        <p:nvSpPr>
          <p:cNvPr id="55" name="Google Shape;55;p14"/>
          <p:cNvSpPr/>
          <p:nvPr/>
        </p:nvSpPr>
        <p:spPr>
          <a:xfrm>
            <a:off x="1" y="0"/>
            <a:ext cx="2577600" cy="5143500"/>
          </a:xfrm>
          <a:prstGeom prst="rect">
            <a:avLst/>
          </a:prstGeom>
          <a:gradFill>
            <a:gsLst>
              <a:gs pos="0">
                <a:schemeClr val="lt1"/>
              </a:gs>
              <a:gs pos="87000">
                <a:srgbClr val="F2F2F2"/>
              </a:gs>
              <a:gs pos="100000">
                <a:srgbClr val="F2F2F2"/>
              </a:gs>
            </a:gsLst>
            <a:lin ang="779990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 name="Google Shape;56;p14"/>
          <p:cNvSpPr txBox="1"/>
          <p:nvPr>
            <p:ph idx="1" type="subTitle"/>
          </p:nvPr>
        </p:nvSpPr>
        <p:spPr>
          <a:xfrm>
            <a:off x="3666701" y="1833014"/>
            <a:ext cx="50802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chemeClr val="lt2"/>
              </a:buClr>
              <a:buSzPts val="2800"/>
              <a:buFont typeface="Arial"/>
              <a:buNone/>
              <a:defRPr b="0" i="0" sz="28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4"/>
          <p:cNvPicPr preferRelativeResize="0"/>
          <p:nvPr/>
        </p:nvPicPr>
        <p:blipFill rotWithShape="1">
          <a:blip r:embed="rId2">
            <a:alphaModFix/>
          </a:blip>
          <a:srcRect b="0" l="0" r="0" t="37003"/>
          <a:stretch/>
        </p:blipFill>
        <p:spPr>
          <a:xfrm>
            <a:off x="-63335" y="1065476"/>
            <a:ext cx="2672528" cy="4118776"/>
          </a:xfrm>
          <a:prstGeom prst="rect">
            <a:avLst/>
          </a:prstGeom>
          <a:noFill/>
          <a:ln>
            <a:noFill/>
          </a:ln>
        </p:spPr>
      </p:pic>
      <p:pic>
        <p:nvPicPr>
          <p:cNvPr id="59" name="Google Shape;59;p14"/>
          <p:cNvPicPr preferRelativeResize="0"/>
          <p:nvPr/>
        </p:nvPicPr>
        <p:blipFill rotWithShape="1">
          <a:blip r:embed="rId3">
            <a:alphaModFix/>
          </a:blip>
          <a:srcRect b="0" l="0" r="0" t="0"/>
          <a:stretch/>
        </p:blipFill>
        <p:spPr>
          <a:xfrm>
            <a:off x="7112095" y="391717"/>
            <a:ext cx="1634713" cy="1634713"/>
          </a:xfrm>
          <a:prstGeom prst="rect">
            <a:avLst/>
          </a:prstGeom>
          <a:noFill/>
          <a:ln>
            <a:noFill/>
          </a:ln>
        </p:spPr>
      </p:pic>
      <p:pic>
        <p:nvPicPr>
          <p:cNvPr id="60" name="Google Shape;60;p14"/>
          <p:cNvPicPr preferRelativeResize="0"/>
          <p:nvPr/>
        </p:nvPicPr>
        <p:blipFill rotWithShape="1">
          <a:blip r:embed="rId4">
            <a:alphaModFix/>
          </a:blip>
          <a:srcRect b="62605" l="0" r="0" t="27583"/>
          <a:stretch/>
        </p:blipFill>
        <p:spPr>
          <a:xfrm>
            <a:off x="4889435" y="3328253"/>
            <a:ext cx="4445318" cy="10659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61" name="Shape 61"/>
        <p:cNvGrpSpPr/>
        <p:nvPr/>
      </p:nvGrpSpPr>
      <p:grpSpPr>
        <a:xfrm>
          <a:off x="0" y="0"/>
          <a:ext cx="0" cy="0"/>
          <a:chOff x="0" y="0"/>
          <a:chExt cx="0" cy="0"/>
        </a:xfrm>
      </p:grpSpPr>
      <p:sp>
        <p:nvSpPr>
          <p:cNvPr id="62" name="Google Shape;62;p1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5"/>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5"/>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65" name="Google Shape;65;p1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400"/>
              <a:buFont typeface="Josefin Sans SemiBold"/>
              <a:buNone/>
              <a:defRPr sz="2400">
                <a:solidFill>
                  <a:schemeClr val="lt1"/>
                </a:solidFill>
                <a:latin typeface="Josefin Sans SemiBold"/>
                <a:ea typeface="Josefin Sans SemiBold"/>
                <a:cs typeface="Josefin Sans SemiBold"/>
                <a:sym typeface="Josefin Sans SemiBold"/>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66" name="Google Shape;66;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3" name="Google Shape;73;p17"/>
          <p:cNvSpPr txBox="1"/>
          <p:nvPr>
            <p:ph idx="12" type="sldNum"/>
          </p:nvPr>
        </p:nvSpPr>
        <p:spPr>
          <a:xfrm>
            <a:off x="8637600" y="431002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4" name="Google Shape;74;p17"/>
          <p:cNvPicPr preferRelativeResize="0"/>
          <p:nvPr/>
        </p:nvPicPr>
        <p:blipFill rotWithShape="1">
          <a:blip r:embed="rId2">
            <a:alphaModFix/>
          </a:blip>
          <a:srcRect b="0" l="0" r="0" t="0"/>
          <a:stretch/>
        </p:blipFill>
        <p:spPr>
          <a:xfrm>
            <a:off x="8016240" y="4306129"/>
            <a:ext cx="981871" cy="98187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7" name="Google Shape;7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78" name="Google Shape;78;p18"/>
          <p:cNvSpPr txBox="1"/>
          <p:nvPr>
            <p:ph idx="12" type="sldNum"/>
          </p:nvPr>
        </p:nvSpPr>
        <p:spPr>
          <a:xfrm>
            <a:off x="8637600" y="431002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18"/>
          <p:cNvPicPr preferRelativeResize="0"/>
          <p:nvPr/>
        </p:nvPicPr>
        <p:blipFill rotWithShape="1">
          <a:blip r:embed="rId2">
            <a:alphaModFix/>
          </a:blip>
          <a:srcRect b="0" l="0" r="0" t="0"/>
          <a:stretch/>
        </p:blipFill>
        <p:spPr>
          <a:xfrm>
            <a:off x="8016240" y="4306129"/>
            <a:ext cx="981871" cy="9818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 name="Shape 80"/>
        <p:cNvGrpSpPr/>
        <p:nvPr/>
      </p:nvGrpSpPr>
      <p:grpSpPr>
        <a:xfrm>
          <a:off x="0" y="0"/>
          <a:ext cx="0" cy="0"/>
          <a:chOff x="0" y="0"/>
          <a:chExt cx="0" cy="0"/>
        </a:xfrm>
      </p:grpSpPr>
      <p:sp>
        <p:nvSpPr>
          <p:cNvPr id="81" name="Google Shape;81;p19"/>
          <p:cNvSpPr txBox="1"/>
          <p:nvPr>
            <p:ph type="title"/>
          </p:nvPr>
        </p:nvSpPr>
        <p:spPr>
          <a:xfrm>
            <a:off x="256949" y="112156"/>
            <a:ext cx="8046900" cy="85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rgbClr val="DD221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82" name="Google Shape;82;p19"/>
          <p:cNvSpPr txBox="1"/>
          <p:nvPr>
            <p:ph idx="12" type="sldNum"/>
          </p:nvPr>
        </p:nvSpPr>
        <p:spPr>
          <a:xfrm>
            <a:off x="6837092"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9"/>
          <p:cNvSpPr txBox="1"/>
          <p:nvPr>
            <p:ph idx="1" type="body"/>
          </p:nvPr>
        </p:nvSpPr>
        <p:spPr>
          <a:xfrm>
            <a:off x="259847" y="1059453"/>
            <a:ext cx="8043900" cy="3562500"/>
          </a:xfrm>
          <a:prstGeom prst="rect">
            <a:avLst/>
          </a:prstGeom>
          <a:noFill/>
          <a:ln>
            <a:noFill/>
          </a:ln>
        </p:spPr>
        <p:txBody>
          <a:bodyPr anchorCtr="0" anchor="t" bIns="91425" lIns="91425" spcFirstLastPara="1" rIns="91425" wrap="square" tIns="91425">
            <a:noAutofit/>
          </a:bodyPr>
          <a:lstStyle>
            <a:lvl1pPr indent="-295275" lvl="0" marL="457200" marR="0" rtl="0" algn="l">
              <a:lnSpc>
                <a:spcPct val="115000"/>
              </a:lnSpc>
              <a:spcBef>
                <a:spcPts val="300"/>
              </a:spcBef>
              <a:spcAft>
                <a:spcPts val="0"/>
              </a:spcAft>
              <a:buClr>
                <a:schemeClr val="lt2"/>
              </a:buClr>
              <a:buSzPts val="1050"/>
              <a:buFont typeface="Arial"/>
              <a:buChar char="•"/>
              <a:defRPr b="0" i="0" sz="15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9pPr>
          </a:lstStyle>
          <a:p/>
        </p:txBody>
      </p:sp>
      <p:sp>
        <p:nvSpPr>
          <p:cNvPr id="86" name="Google Shape;8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7" name="Shape 87"/>
        <p:cNvGrpSpPr/>
        <p:nvPr/>
      </p:nvGrpSpPr>
      <p:grpSpPr>
        <a:xfrm>
          <a:off x="0" y="0"/>
          <a:ext cx="0" cy="0"/>
          <a:chOff x="0" y="0"/>
          <a:chExt cx="0" cy="0"/>
        </a:xfrm>
      </p:grpSpPr>
      <p:sp>
        <p:nvSpPr>
          <p:cNvPr id="88" name="Google Shape;88;p21"/>
          <p:cNvSpPr/>
          <p:nvPr/>
        </p:nvSpPr>
        <p:spPr>
          <a:xfrm>
            <a:off x="1" y="0"/>
            <a:ext cx="2577600" cy="5143500"/>
          </a:xfrm>
          <a:prstGeom prst="rect">
            <a:avLst/>
          </a:prstGeom>
          <a:gradFill>
            <a:gsLst>
              <a:gs pos="0">
                <a:schemeClr val="lt1"/>
              </a:gs>
              <a:gs pos="87000">
                <a:srgbClr val="F2F2F2"/>
              </a:gs>
              <a:gs pos="100000">
                <a:srgbClr val="F2F2F2"/>
              </a:gs>
            </a:gsLst>
            <a:lin ang="779990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 name="Google Shape;89;p21"/>
          <p:cNvSpPr txBox="1"/>
          <p:nvPr>
            <p:ph idx="1" type="subTitle"/>
          </p:nvPr>
        </p:nvSpPr>
        <p:spPr>
          <a:xfrm>
            <a:off x="3666701" y="1833014"/>
            <a:ext cx="50802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2"/>
              </a:buClr>
              <a:buSzPts val="2800"/>
              <a:buFont typeface="Arial"/>
              <a:buNone/>
              <a:defRPr b="0" i="0" sz="28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9pPr>
          </a:lstStyle>
          <a:p/>
        </p:txBody>
      </p:sp>
      <p:sp>
        <p:nvSpPr>
          <p:cNvPr id="90" name="Google Shape;9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1"/>
          <p:cNvPicPr preferRelativeResize="0"/>
          <p:nvPr/>
        </p:nvPicPr>
        <p:blipFill rotWithShape="1">
          <a:blip r:embed="rId2">
            <a:alphaModFix/>
          </a:blip>
          <a:srcRect b="0" l="0" r="0" t="37003"/>
          <a:stretch/>
        </p:blipFill>
        <p:spPr>
          <a:xfrm>
            <a:off x="-63335" y="1065476"/>
            <a:ext cx="2672528" cy="4118776"/>
          </a:xfrm>
          <a:prstGeom prst="rect">
            <a:avLst/>
          </a:prstGeom>
          <a:noFill/>
          <a:ln>
            <a:noFill/>
          </a:ln>
        </p:spPr>
      </p:pic>
      <p:pic>
        <p:nvPicPr>
          <p:cNvPr id="92" name="Google Shape;92;p21"/>
          <p:cNvPicPr preferRelativeResize="0"/>
          <p:nvPr/>
        </p:nvPicPr>
        <p:blipFill rotWithShape="1">
          <a:blip r:embed="rId3">
            <a:alphaModFix/>
          </a:blip>
          <a:srcRect b="0" l="0" r="0" t="0"/>
          <a:stretch/>
        </p:blipFill>
        <p:spPr>
          <a:xfrm>
            <a:off x="7112095" y="391717"/>
            <a:ext cx="1634713" cy="1634713"/>
          </a:xfrm>
          <a:prstGeom prst="rect">
            <a:avLst/>
          </a:prstGeom>
          <a:noFill/>
          <a:ln>
            <a:noFill/>
          </a:ln>
        </p:spPr>
      </p:pic>
      <p:pic>
        <p:nvPicPr>
          <p:cNvPr id="93" name="Google Shape;93;p21"/>
          <p:cNvPicPr preferRelativeResize="0"/>
          <p:nvPr/>
        </p:nvPicPr>
        <p:blipFill rotWithShape="1">
          <a:blip r:embed="rId4">
            <a:alphaModFix/>
          </a:blip>
          <a:srcRect b="62605" l="0" r="0" t="27583"/>
          <a:stretch/>
        </p:blipFill>
        <p:spPr>
          <a:xfrm>
            <a:off x="4889435" y="3328253"/>
            <a:ext cx="4445318" cy="10659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9pPr>
          </a:lstStyle>
          <a:p/>
        </p:txBody>
      </p:sp>
      <p:sp>
        <p:nvSpPr>
          <p:cNvPr id="96" name="Google Shape;96;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1pPr>
            <a:lvl2pPr indent="-304800" lvl="1" marL="914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304800" lvl="2" marL="1371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304800" lvl="3" marL="18288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304800" lvl="4" marL="22860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304800" lvl="5" marL="27432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304800" lvl="6" marL="3200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304800" lvl="7" marL="3657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304800" lvl="8" marL="4114800" marR="0" rtl="0" algn="l">
              <a:lnSpc>
                <a:spcPct val="115000"/>
              </a:lnSpc>
              <a:spcBef>
                <a:spcPts val="160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97" name="Google Shape;9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8" name="Google Shape;98;p22"/>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9pPr>
          </a:lstStyle>
          <a:p/>
        </p:txBody>
      </p:sp>
      <p:sp>
        <p:nvSpPr>
          <p:cNvPr id="101" name="Google Shape;10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2" name="Google Shape;102;p23"/>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4"/>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9pPr>
          </a:lstStyle>
          <a:p/>
        </p:txBody>
      </p:sp>
      <p:sp>
        <p:nvSpPr>
          <p:cNvPr id="106" name="Google Shape;106;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9pPr>
          </a:lstStyle>
          <a:p/>
        </p:txBody>
      </p:sp>
      <p:sp>
        <p:nvSpPr>
          <p:cNvPr id="107" name="Google Shape;107;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9" name="Google Shape;109;p24"/>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stStyle>
          <a:p/>
        </p:txBody>
      </p:sp>
      <p:sp>
        <p:nvSpPr>
          <p:cNvPr id="112" name="Google Shape;11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3" name="Google Shape;113;p25"/>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 name="Shape 114"/>
        <p:cNvGrpSpPr/>
        <p:nvPr/>
      </p:nvGrpSpPr>
      <p:grpSpPr>
        <a:xfrm>
          <a:off x="0" y="0"/>
          <a:ext cx="0" cy="0"/>
          <a:chOff x="0" y="0"/>
          <a:chExt cx="0" cy="0"/>
        </a:xfrm>
      </p:grpSpPr>
      <p:sp>
        <p:nvSpPr>
          <p:cNvPr id="115" name="Google Shape;115;p26"/>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9pPr>
          </a:lstStyle>
          <a:p/>
        </p:txBody>
      </p:sp>
      <p:sp>
        <p:nvSpPr>
          <p:cNvPr id="116" name="Google Shape;11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117" name="Google Shape;11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8" name="Google Shape;118;p26"/>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27"/>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22" name="Shape 122"/>
        <p:cNvGrpSpPr/>
        <p:nvPr/>
      </p:nvGrpSpPr>
      <p:grpSpPr>
        <a:xfrm>
          <a:off x="0" y="0"/>
          <a:ext cx="0" cy="0"/>
          <a:chOff x="0" y="0"/>
          <a:chExt cx="0" cy="0"/>
        </a:xfrm>
      </p:grpSpPr>
      <p:sp>
        <p:nvSpPr>
          <p:cNvPr id="123" name="Google Shape;123;p28"/>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8"/>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8"/>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6" name="Google Shape;126;p28"/>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Font typeface="Josefin Sans SemiBold"/>
              <a:buNone/>
              <a:defRPr sz="2400">
                <a:solidFill>
                  <a:schemeClr val="lt1"/>
                </a:solidFill>
                <a:latin typeface="Josefin Sans SemiBold"/>
                <a:ea typeface="Josefin Sans SemiBold"/>
                <a:cs typeface="Josefin Sans SemiBold"/>
                <a:sym typeface="Josefin Sans SemiBold"/>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27" name="Google Shape;127;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28" name="Shape 128"/>
        <p:cNvGrpSpPr/>
        <p:nvPr/>
      </p:nvGrpSpPr>
      <p:grpSpPr>
        <a:xfrm>
          <a:off x="0" y="0"/>
          <a:ext cx="0" cy="0"/>
          <a:chOff x="0" y="0"/>
          <a:chExt cx="0" cy="0"/>
        </a:xfrm>
      </p:grpSpPr>
      <p:sp>
        <p:nvSpPr>
          <p:cNvPr id="129" name="Google Shape;129;p29"/>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9"/>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9"/>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2" name="Google Shape;132;p29"/>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Font typeface="Josefin Sans SemiBold"/>
              <a:buNone/>
              <a:defRPr sz="2400">
                <a:solidFill>
                  <a:schemeClr val="lt1"/>
                </a:solidFill>
                <a:latin typeface="Josefin Sans SemiBold"/>
                <a:ea typeface="Josefin Sans SemiBold"/>
                <a:cs typeface="Josefin Sans SemiBold"/>
                <a:sym typeface="Josefin Sans SemiBold"/>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33" name="Google Shape;133;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134" name="Shape 134"/>
        <p:cNvGrpSpPr/>
        <p:nvPr/>
      </p:nvGrpSpPr>
      <p:grpSpPr>
        <a:xfrm>
          <a:off x="0" y="0"/>
          <a:ext cx="0" cy="0"/>
          <a:chOff x="0" y="0"/>
          <a:chExt cx="0" cy="0"/>
        </a:xfrm>
      </p:grpSpPr>
      <p:sp>
        <p:nvSpPr>
          <p:cNvPr id="135" name="Google Shape;135;p3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0"/>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0"/>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8" name="Google Shape;138;p30"/>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Font typeface="Josefin Sans SemiBold"/>
              <a:buNone/>
              <a:defRPr sz="2400">
                <a:solidFill>
                  <a:schemeClr val="lt1"/>
                </a:solidFill>
                <a:latin typeface="Josefin Sans SemiBold"/>
                <a:ea typeface="Josefin Sans SemiBold"/>
                <a:cs typeface="Josefin Sans SemiBold"/>
                <a:sym typeface="Josefin Sans SemiBold"/>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39" name="Google Shape;139;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140" name="Shape 140"/>
        <p:cNvGrpSpPr/>
        <p:nvPr/>
      </p:nvGrpSpPr>
      <p:grpSpPr>
        <a:xfrm>
          <a:off x="0" y="0"/>
          <a:ext cx="0" cy="0"/>
          <a:chOff x="0" y="0"/>
          <a:chExt cx="0" cy="0"/>
        </a:xfrm>
      </p:grpSpPr>
      <p:sp>
        <p:nvSpPr>
          <p:cNvPr id="141" name="Google Shape;141;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2" name="Google Shape;142;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43" name="Google Shape;14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6" Type="http://schemas.openxmlformats.org/officeDocument/2006/relationships/theme" Target="../theme/theme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67" name="Shape 67"/>
        <p:cNvGrpSpPr/>
        <p:nvPr/>
      </p:nvGrpSpPr>
      <p:grpSpPr>
        <a:xfrm>
          <a:off x="0" y="0"/>
          <a:ext cx="0" cy="0"/>
          <a:chOff x="0" y="0"/>
          <a:chExt cx="0" cy="0"/>
        </a:xfrm>
      </p:grpSpPr>
      <p:sp>
        <p:nvSpPr>
          <p:cNvPr id="68" name="Google Shape;68;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69" name="Google Shape;69;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70" name="Google Shape;7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hyperlink" Target="https://app.slack.com/client/TCSECUNQ0/C02TDBF98BZ" TargetMode="External"/><Relationship Id="rId4" Type="http://schemas.openxmlformats.org/officeDocument/2006/relationships/hyperlink" Target="https://meet.google.com/cta-tniw-ffg?hs=122&amp;authuser=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drive.google.com/drive/folders/1XGBuO17ot9UeW6Vq8t72u7p2e4VINtou?usp=sharing" TargetMode="External"/><Relationship Id="rId4" Type="http://schemas.openxmlformats.org/officeDocument/2006/relationships/hyperlink" Target="https://docs.google.com/presentation/d/1USoAJc5JRTZT-Vrt5IVrIQYXvxMaBfKM/edit?usp=sharing&amp;ouid=117569134376809994704&amp;rtpof=true&amp;sd=tru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hyperlink" Target="https://womensmarchglobal.org/abou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6.jpg"/><Relationship Id="rId5" Type="http://schemas.openxmlformats.org/officeDocument/2006/relationships/image" Target="../media/image13.jp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2"/>
          <p:cNvSpPr/>
          <p:nvPr/>
        </p:nvSpPr>
        <p:spPr>
          <a:xfrm flipH="1" rot="10800000">
            <a:off x="3752850" y="0"/>
            <a:ext cx="2952900" cy="5143500"/>
          </a:xfrm>
          <a:prstGeom prst="rtTriangle">
            <a:avLst/>
          </a:prstGeom>
          <a:solidFill>
            <a:srgbClr val="8AC24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9" name="Google Shape;149;p32"/>
          <p:cNvSpPr/>
          <p:nvPr/>
        </p:nvSpPr>
        <p:spPr>
          <a:xfrm>
            <a:off x="-61650" y="0"/>
            <a:ext cx="3814500" cy="5143500"/>
          </a:xfrm>
          <a:prstGeom prst="rect">
            <a:avLst/>
          </a:prstGeom>
          <a:solidFill>
            <a:srgbClr val="8AC2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0" name="Google Shape;150;p32"/>
          <p:cNvSpPr/>
          <p:nvPr/>
        </p:nvSpPr>
        <p:spPr>
          <a:xfrm>
            <a:off x="352350" y="266775"/>
            <a:ext cx="4305300" cy="8952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2"/>
          <p:cNvSpPr txBox="1"/>
          <p:nvPr/>
        </p:nvSpPr>
        <p:spPr>
          <a:xfrm>
            <a:off x="0" y="1447875"/>
            <a:ext cx="5448300" cy="3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Raleway"/>
                <a:ea typeface="Raleway"/>
                <a:cs typeface="Raleway"/>
                <a:sym typeface="Raleway"/>
              </a:rPr>
              <a:t>DATATHON</a:t>
            </a:r>
            <a:endParaRPr b="1" sz="6500">
              <a:solidFill>
                <a:srgbClr val="FFFFFF"/>
              </a:solidFill>
              <a:latin typeface="Raleway"/>
              <a:ea typeface="Raleway"/>
              <a:cs typeface="Raleway"/>
              <a:sym typeface="Raleway"/>
            </a:endParaRPr>
          </a:p>
          <a:p>
            <a:pPr indent="0" lvl="0" marL="0" rtl="0" algn="l">
              <a:spcBef>
                <a:spcPts val="0"/>
              </a:spcBef>
              <a:spcAft>
                <a:spcPts val="0"/>
              </a:spcAft>
              <a:buNone/>
            </a:pPr>
            <a:r>
              <a:rPr lang="en" sz="2400">
                <a:solidFill>
                  <a:schemeClr val="lt1"/>
                </a:solidFill>
                <a:latin typeface="Raleway"/>
                <a:ea typeface="Raleway"/>
                <a:cs typeface="Raleway"/>
                <a:sym typeface="Raleway"/>
              </a:rPr>
              <a:t>Kick off: </a:t>
            </a:r>
            <a:endParaRPr sz="2400">
              <a:solidFill>
                <a:schemeClr val="lt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2400">
                <a:solidFill>
                  <a:schemeClr val="lt1"/>
                </a:solidFill>
                <a:latin typeface="Raleway"/>
                <a:ea typeface="Raleway"/>
                <a:cs typeface="Raleway"/>
                <a:sym typeface="Raleway"/>
              </a:rPr>
              <a:t>Sat. Jan. 22nd, 12pm - 2pm EST</a:t>
            </a:r>
            <a:endParaRPr sz="2400">
              <a:solidFill>
                <a:schemeClr val="lt1"/>
              </a:solidFill>
              <a:latin typeface="Raleway"/>
              <a:ea typeface="Raleway"/>
              <a:cs typeface="Raleway"/>
              <a:sym typeface="Raleway"/>
            </a:endParaRPr>
          </a:p>
          <a:p>
            <a:pPr indent="0" lvl="0" marL="0" rtl="0" algn="l">
              <a:spcBef>
                <a:spcPts val="0"/>
              </a:spcBef>
              <a:spcAft>
                <a:spcPts val="0"/>
              </a:spcAft>
              <a:buNone/>
            </a:pPr>
            <a:r>
              <a:rPr lang="en" sz="2400">
                <a:solidFill>
                  <a:schemeClr val="lt1"/>
                </a:solidFill>
                <a:latin typeface="Raleway"/>
                <a:ea typeface="Raleway"/>
                <a:cs typeface="Raleway"/>
                <a:sym typeface="Raleway"/>
              </a:rPr>
              <a:t>Presentations:</a:t>
            </a:r>
            <a:endParaRPr sz="2400">
              <a:solidFill>
                <a:schemeClr val="lt1"/>
              </a:solidFill>
              <a:latin typeface="Raleway"/>
              <a:ea typeface="Raleway"/>
              <a:cs typeface="Raleway"/>
              <a:sym typeface="Raleway"/>
            </a:endParaRPr>
          </a:p>
          <a:p>
            <a:pPr indent="0" lvl="0" marL="0" rtl="0" algn="l">
              <a:spcBef>
                <a:spcPts val="0"/>
              </a:spcBef>
              <a:spcAft>
                <a:spcPts val="0"/>
              </a:spcAft>
              <a:buNone/>
            </a:pPr>
            <a:r>
              <a:rPr lang="en" sz="2400">
                <a:solidFill>
                  <a:schemeClr val="lt1"/>
                </a:solidFill>
                <a:latin typeface="Raleway"/>
                <a:ea typeface="Raleway"/>
                <a:cs typeface="Raleway"/>
                <a:sym typeface="Raleway"/>
              </a:rPr>
              <a:t>Sat. Jan. 29th, 12pm - 3pm EST</a:t>
            </a:r>
            <a:endParaRPr sz="2400">
              <a:solidFill>
                <a:srgbClr val="FFFFFF"/>
              </a:solidFill>
              <a:latin typeface="Raleway"/>
              <a:ea typeface="Raleway"/>
              <a:cs typeface="Raleway"/>
              <a:sym typeface="Raleway"/>
            </a:endParaRPr>
          </a:p>
          <a:p>
            <a:pPr indent="0" lvl="0" marL="0" rtl="0" algn="l">
              <a:spcBef>
                <a:spcPts val="0"/>
              </a:spcBef>
              <a:spcAft>
                <a:spcPts val="0"/>
              </a:spcAft>
              <a:buNone/>
            </a:pPr>
            <a:r>
              <a:t/>
            </a:r>
            <a:endParaRPr sz="2400">
              <a:solidFill>
                <a:srgbClr val="FFFFFF"/>
              </a:solidFill>
              <a:latin typeface="Raleway"/>
              <a:ea typeface="Raleway"/>
              <a:cs typeface="Raleway"/>
              <a:sym typeface="Raleway"/>
            </a:endParaRPr>
          </a:p>
          <a:p>
            <a:pPr indent="0" lvl="0" marL="0" rtl="0" algn="l">
              <a:spcBef>
                <a:spcPts val="0"/>
              </a:spcBef>
              <a:spcAft>
                <a:spcPts val="0"/>
              </a:spcAft>
              <a:buNone/>
            </a:pPr>
            <a:r>
              <a:rPr lang="en" sz="2400">
                <a:solidFill>
                  <a:srgbClr val="FFFFFF"/>
                </a:solidFill>
                <a:latin typeface="Raleway"/>
                <a:ea typeface="Raleway"/>
                <a:cs typeface="Raleway"/>
                <a:sym typeface="Raleway"/>
              </a:rPr>
              <a:t>v</a:t>
            </a:r>
            <a:r>
              <a:rPr lang="en" sz="2400">
                <a:solidFill>
                  <a:srgbClr val="FFFFFF"/>
                </a:solidFill>
                <a:latin typeface="Raleway"/>
                <a:ea typeface="Raleway"/>
                <a:cs typeface="Raleway"/>
                <a:sym typeface="Raleway"/>
              </a:rPr>
              <a:t>irtual</a:t>
            </a:r>
            <a:endParaRPr sz="2400">
              <a:solidFill>
                <a:srgbClr val="FFFFFF"/>
              </a:solidFill>
              <a:latin typeface="Raleway"/>
              <a:ea typeface="Raleway"/>
              <a:cs typeface="Raleway"/>
              <a:sym typeface="Raleway"/>
            </a:endParaRPr>
          </a:p>
          <a:p>
            <a:pPr indent="0" lvl="0" marL="0" rtl="0" algn="l">
              <a:spcBef>
                <a:spcPts val="0"/>
              </a:spcBef>
              <a:spcAft>
                <a:spcPts val="0"/>
              </a:spcAft>
              <a:buNone/>
            </a:pPr>
            <a:r>
              <a:t/>
            </a:r>
            <a:endParaRPr sz="2400">
              <a:solidFill>
                <a:srgbClr val="FFFFFF"/>
              </a:solidFill>
              <a:latin typeface="Raleway"/>
              <a:ea typeface="Raleway"/>
              <a:cs typeface="Raleway"/>
              <a:sym typeface="Raleway"/>
            </a:endParaRPr>
          </a:p>
        </p:txBody>
      </p:sp>
      <p:sp>
        <p:nvSpPr>
          <p:cNvPr id="152" name="Google Shape;152;p32"/>
          <p:cNvSpPr txBox="1"/>
          <p:nvPr/>
        </p:nvSpPr>
        <p:spPr>
          <a:xfrm>
            <a:off x="6372300" y="1447875"/>
            <a:ext cx="2771700" cy="361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900">
                <a:solidFill>
                  <a:srgbClr val="B7B7B7"/>
                </a:solidFill>
                <a:latin typeface="Raleway"/>
                <a:ea typeface="Raleway"/>
                <a:cs typeface="Raleway"/>
                <a:sym typeface="Raleway"/>
              </a:rPr>
              <a:t>in support of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5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a:p>
            <a:pPr indent="0" lvl="0" marL="0" rtl="0" algn="r">
              <a:spcBef>
                <a:spcPts val="0"/>
              </a:spcBef>
              <a:spcAft>
                <a:spcPts val="0"/>
              </a:spcAft>
              <a:buNone/>
            </a:pPr>
            <a:r>
              <a:t/>
            </a:r>
            <a:endParaRPr sz="1900">
              <a:solidFill>
                <a:srgbClr val="B7B7B7"/>
              </a:solidFill>
              <a:latin typeface="Raleway"/>
              <a:ea typeface="Raleway"/>
              <a:cs typeface="Raleway"/>
              <a:sym typeface="Raleway"/>
            </a:endParaRPr>
          </a:p>
        </p:txBody>
      </p:sp>
      <p:pic>
        <p:nvPicPr>
          <p:cNvPr id="153" name="Google Shape;153;p32"/>
          <p:cNvPicPr preferRelativeResize="0"/>
          <p:nvPr/>
        </p:nvPicPr>
        <p:blipFill>
          <a:blip r:embed="rId3">
            <a:alphaModFix/>
          </a:blip>
          <a:stretch>
            <a:fillRect/>
          </a:stretch>
        </p:blipFill>
        <p:spPr>
          <a:xfrm>
            <a:off x="5448300" y="1991750"/>
            <a:ext cx="3543300" cy="2837576"/>
          </a:xfrm>
          <a:prstGeom prst="rect">
            <a:avLst/>
          </a:prstGeom>
          <a:noFill/>
          <a:ln>
            <a:noFill/>
          </a:ln>
        </p:spPr>
      </p:pic>
      <p:pic>
        <p:nvPicPr>
          <p:cNvPr id="154" name="Google Shape;154;p32"/>
          <p:cNvPicPr preferRelativeResize="0"/>
          <p:nvPr/>
        </p:nvPicPr>
        <p:blipFill>
          <a:blip r:embed="rId4">
            <a:alphaModFix/>
          </a:blip>
          <a:stretch>
            <a:fillRect/>
          </a:stretch>
        </p:blipFill>
        <p:spPr>
          <a:xfrm>
            <a:off x="471625" y="350249"/>
            <a:ext cx="4046749" cy="68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228600" y="0"/>
            <a:ext cx="5028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Raleway"/>
                <a:ea typeface="Raleway"/>
                <a:cs typeface="Raleway"/>
                <a:sym typeface="Raleway"/>
              </a:rPr>
              <a:t>#datathon</a:t>
            </a:r>
            <a:r>
              <a:rPr lang="en">
                <a:latin typeface="Raleway"/>
                <a:ea typeface="Raleway"/>
                <a:cs typeface="Raleway"/>
                <a:sym typeface="Raleway"/>
              </a:rPr>
              <a:t> timeline</a:t>
            </a:r>
            <a:endParaRPr>
              <a:latin typeface="Raleway"/>
              <a:ea typeface="Raleway"/>
              <a:cs typeface="Raleway"/>
              <a:sym typeface="Raleway"/>
            </a:endParaRPr>
          </a:p>
        </p:txBody>
      </p:sp>
      <p:grpSp>
        <p:nvGrpSpPr>
          <p:cNvPr id="255" name="Google Shape;255;p41"/>
          <p:cNvGrpSpPr/>
          <p:nvPr/>
        </p:nvGrpSpPr>
        <p:grpSpPr>
          <a:xfrm>
            <a:off x="4513719" y="1483926"/>
            <a:ext cx="2480154" cy="1728849"/>
            <a:chOff x="4526669" y="1857800"/>
            <a:chExt cx="2480154" cy="1728849"/>
          </a:xfrm>
        </p:grpSpPr>
        <p:sp>
          <p:nvSpPr>
            <p:cNvPr id="256" name="Google Shape;256;p41"/>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41"/>
            <p:cNvGrpSpPr/>
            <p:nvPr/>
          </p:nvGrpSpPr>
          <p:grpSpPr>
            <a:xfrm>
              <a:off x="4526669" y="1857800"/>
              <a:ext cx="2480154" cy="1728849"/>
              <a:chOff x="4526669" y="1857800"/>
              <a:chExt cx="2480154" cy="1728849"/>
            </a:xfrm>
          </p:grpSpPr>
          <p:grpSp>
            <p:nvGrpSpPr>
              <p:cNvPr id="258" name="Google Shape;258;p41"/>
              <p:cNvGrpSpPr/>
              <p:nvPr/>
            </p:nvGrpSpPr>
            <p:grpSpPr>
              <a:xfrm>
                <a:off x="4808316" y="2800065"/>
                <a:ext cx="92400" cy="411825"/>
                <a:chOff x="845575" y="2563700"/>
                <a:chExt cx="92400" cy="411825"/>
              </a:xfrm>
            </p:grpSpPr>
            <p:cxnSp>
              <p:nvCxnSpPr>
                <p:cNvPr id="259" name="Google Shape;259;p4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0" name="Google Shape;260;p4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41"/>
              <p:cNvSpPr txBox="1"/>
              <p:nvPr/>
            </p:nvSpPr>
            <p:spPr>
              <a:xfrm>
                <a:off x="4526669" y="3215249"/>
                <a:ext cx="1782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NEXT </a:t>
                </a:r>
                <a:r>
                  <a:rPr b="1" lang="en" sz="1200">
                    <a:solidFill>
                      <a:srgbClr val="222222"/>
                    </a:solidFill>
                    <a:latin typeface="Roboto"/>
                    <a:ea typeface="Roboto"/>
                    <a:cs typeface="Roboto"/>
                    <a:sym typeface="Roboto"/>
                  </a:rPr>
                  <a:t>SATURDAY</a:t>
                </a:r>
                <a:endParaRPr b="1" sz="1200">
                  <a:solidFill>
                    <a:srgbClr val="222222"/>
                  </a:solidFill>
                  <a:latin typeface="Roboto"/>
                  <a:ea typeface="Roboto"/>
                  <a:cs typeface="Roboto"/>
                  <a:sym typeface="Roboto"/>
                </a:endParaRPr>
              </a:p>
            </p:txBody>
          </p:sp>
          <p:sp>
            <p:nvSpPr>
              <p:cNvPr id="262" name="Google Shape;262;p41"/>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#datathon presentations</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l">
                  <a:spcBef>
                    <a:spcPts val="0"/>
                  </a:spcBef>
                  <a:spcAft>
                    <a:spcPts val="1600"/>
                  </a:spcAft>
                  <a:buNone/>
                </a:pPr>
                <a:r>
                  <a:rPr lang="en" sz="1300">
                    <a:latin typeface="Roboto"/>
                    <a:ea typeface="Roboto"/>
                    <a:cs typeface="Roboto"/>
                    <a:sym typeface="Roboto"/>
                  </a:rPr>
                  <a:t>Present your findings!</a:t>
                </a:r>
                <a:endParaRPr b="1" sz="1300">
                  <a:latin typeface="Roboto"/>
                  <a:ea typeface="Roboto"/>
                  <a:cs typeface="Roboto"/>
                  <a:sym typeface="Roboto"/>
                </a:endParaRPr>
              </a:p>
            </p:txBody>
          </p:sp>
        </p:grpSp>
      </p:grpSp>
      <p:grpSp>
        <p:nvGrpSpPr>
          <p:cNvPr id="263" name="Google Shape;263;p41"/>
          <p:cNvGrpSpPr/>
          <p:nvPr/>
        </p:nvGrpSpPr>
        <p:grpSpPr>
          <a:xfrm>
            <a:off x="6422857" y="2328725"/>
            <a:ext cx="2721143" cy="2124150"/>
            <a:chOff x="6435807" y="2702599"/>
            <a:chExt cx="2721143" cy="2124150"/>
          </a:xfrm>
        </p:grpSpPr>
        <p:sp>
          <p:nvSpPr>
            <p:cNvPr id="264" name="Google Shape;264;p41"/>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41"/>
            <p:cNvGrpSpPr/>
            <p:nvPr/>
          </p:nvGrpSpPr>
          <p:grpSpPr>
            <a:xfrm>
              <a:off x="6435807" y="2702599"/>
              <a:ext cx="2567700" cy="2124150"/>
              <a:chOff x="6435807" y="2702599"/>
              <a:chExt cx="2567700" cy="2124150"/>
            </a:xfrm>
          </p:grpSpPr>
          <p:grpSp>
            <p:nvGrpSpPr>
              <p:cNvPr id="266" name="Google Shape;266;p41"/>
              <p:cNvGrpSpPr/>
              <p:nvPr/>
            </p:nvGrpSpPr>
            <p:grpSpPr>
              <a:xfrm rot="10800000">
                <a:off x="6760035" y="3079467"/>
                <a:ext cx="92400" cy="411825"/>
                <a:chOff x="2070100" y="2563700"/>
                <a:chExt cx="92400" cy="411825"/>
              </a:xfrm>
            </p:grpSpPr>
            <p:cxnSp>
              <p:nvCxnSpPr>
                <p:cNvPr id="267" name="Google Shape;267;p4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8" name="Google Shape;268;p4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41"/>
              <p:cNvSpPr txBox="1"/>
              <p:nvPr/>
            </p:nvSpPr>
            <p:spPr>
              <a:xfrm>
                <a:off x="6435807" y="2702599"/>
                <a:ext cx="25677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latin typeface="Roboto"/>
                    <a:ea typeface="Roboto"/>
                    <a:cs typeface="Roboto"/>
                    <a:sym typeface="Roboto"/>
                  </a:rPr>
                  <a:t>AFTER THE DATATHON</a:t>
                </a:r>
                <a:endParaRPr b="1" sz="1200">
                  <a:latin typeface="Roboto"/>
                  <a:ea typeface="Roboto"/>
                  <a:cs typeface="Roboto"/>
                  <a:sym typeface="Roboto"/>
                </a:endParaRPr>
              </a:p>
            </p:txBody>
          </p:sp>
          <p:sp>
            <p:nvSpPr>
              <p:cNvPr id="270" name="Google Shape;270;p41"/>
              <p:cNvSpPr txBox="1"/>
              <p:nvPr/>
            </p:nvSpPr>
            <p:spPr>
              <a:xfrm>
                <a:off x="6676775" y="3494449"/>
                <a:ext cx="2253600" cy="1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Report Writing</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l">
                  <a:spcBef>
                    <a:spcPts val="0"/>
                  </a:spcBef>
                  <a:spcAft>
                    <a:spcPts val="1600"/>
                  </a:spcAft>
                  <a:buNone/>
                </a:pPr>
                <a:r>
                  <a:rPr lang="en" sz="1300">
                    <a:latin typeface="Roboto"/>
                    <a:ea typeface="Roboto"/>
                    <a:cs typeface="Roboto"/>
                    <a:sym typeface="Roboto"/>
                  </a:rPr>
                  <a:t>Volunteer to help pull all the insights together into one report</a:t>
                </a:r>
                <a:endParaRPr b="1" sz="1300">
                  <a:latin typeface="Roboto"/>
                  <a:ea typeface="Roboto"/>
                  <a:cs typeface="Roboto"/>
                  <a:sym typeface="Roboto"/>
                </a:endParaRPr>
              </a:p>
            </p:txBody>
          </p:sp>
        </p:grpSp>
      </p:grpSp>
      <p:grpSp>
        <p:nvGrpSpPr>
          <p:cNvPr id="271" name="Google Shape;271;p41"/>
          <p:cNvGrpSpPr/>
          <p:nvPr/>
        </p:nvGrpSpPr>
        <p:grpSpPr>
          <a:xfrm>
            <a:off x="483041" y="1271600"/>
            <a:ext cx="2395009" cy="1941189"/>
            <a:chOff x="495991" y="1645474"/>
            <a:chExt cx="2395009" cy="1941189"/>
          </a:xfrm>
        </p:grpSpPr>
        <p:sp>
          <p:nvSpPr>
            <p:cNvPr id="272" name="Google Shape;272;p41"/>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41"/>
            <p:cNvGrpSpPr/>
            <p:nvPr/>
          </p:nvGrpSpPr>
          <p:grpSpPr>
            <a:xfrm>
              <a:off x="495991" y="1645474"/>
              <a:ext cx="2395009" cy="1941189"/>
              <a:chOff x="495991" y="1645474"/>
              <a:chExt cx="2395009" cy="1941189"/>
            </a:xfrm>
          </p:grpSpPr>
          <p:sp>
            <p:nvSpPr>
              <p:cNvPr id="274" name="Google Shape;274;p41"/>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TODAY</a:t>
                </a:r>
                <a:endParaRPr b="1" sz="1200">
                  <a:latin typeface="Roboto"/>
                  <a:ea typeface="Roboto"/>
                  <a:cs typeface="Roboto"/>
                  <a:sym typeface="Roboto"/>
                </a:endParaRPr>
              </a:p>
            </p:txBody>
          </p:sp>
          <p:grpSp>
            <p:nvGrpSpPr>
              <p:cNvPr id="275" name="Google Shape;275;p41"/>
              <p:cNvGrpSpPr/>
              <p:nvPr/>
            </p:nvGrpSpPr>
            <p:grpSpPr>
              <a:xfrm>
                <a:off x="881025" y="2800065"/>
                <a:ext cx="92400" cy="411825"/>
                <a:chOff x="845575" y="2563700"/>
                <a:chExt cx="92400" cy="411825"/>
              </a:xfrm>
            </p:grpSpPr>
            <p:cxnSp>
              <p:nvCxnSpPr>
                <p:cNvPr id="276" name="Google Shape;276;p4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77" name="Google Shape;277;p4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41"/>
              <p:cNvSpPr txBox="1"/>
              <p:nvPr/>
            </p:nvSpPr>
            <p:spPr>
              <a:xfrm>
                <a:off x="780200" y="1645474"/>
                <a:ext cx="2110800" cy="14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#datathon kick-off</a:t>
                </a:r>
                <a:endParaRPr b="1" sz="1300">
                  <a:latin typeface="Roboto"/>
                  <a:ea typeface="Roboto"/>
                  <a:cs typeface="Roboto"/>
                  <a:sym typeface="Roboto"/>
                </a:endParaRPr>
              </a:p>
              <a:p>
                <a:pPr indent="0" lvl="0" marL="0" rtl="0" algn="l">
                  <a:spcBef>
                    <a:spcPts val="1600"/>
                  </a:spcBef>
                  <a:spcAft>
                    <a:spcPts val="1600"/>
                  </a:spcAft>
                  <a:buNone/>
                </a:pPr>
                <a:r>
                  <a:rPr lang="en" sz="1300">
                    <a:latin typeface="Roboto"/>
                    <a:ea typeface="Roboto"/>
                    <a:cs typeface="Roboto"/>
                    <a:sym typeface="Roboto"/>
                  </a:rPr>
                  <a:t>Outline business problem, review the data, and answer questions</a:t>
                </a:r>
                <a:endParaRPr sz="1300">
                  <a:latin typeface="Roboto"/>
                  <a:ea typeface="Roboto"/>
                  <a:cs typeface="Roboto"/>
                  <a:sym typeface="Roboto"/>
                </a:endParaRPr>
              </a:p>
            </p:txBody>
          </p:sp>
        </p:grpSp>
      </p:grpSp>
      <p:grpSp>
        <p:nvGrpSpPr>
          <p:cNvPr id="279" name="Google Shape;279;p41"/>
          <p:cNvGrpSpPr/>
          <p:nvPr/>
        </p:nvGrpSpPr>
        <p:grpSpPr>
          <a:xfrm>
            <a:off x="2512652" y="2328725"/>
            <a:ext cx="2501348" cy="2729250"/>
            <a:chOff x="2525602" y="2702599"/>
            <a:chExt cx="2501348" cy="2729250"/>
          </a:xfrm>
        </p:grpSpPr>
        <p:sp>
          <p:nvSpPr>
            <p:cNvPr id="280" name="Google Shape;280;p41"/>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41"/>
            <p:cNvGrpSpPr/>
            <p:nvPr/>
          </p:nvGrpSpPr>
          <p:grpSpPr>
            <a:xfrm>
              <a:off x="2525602" y="2702599"/>
              <a:ext cx="2501348" cy="2729250"/>
              <a:chOff x="2525602" y="2702599"/>
              <a:chExt cx="2501348" cy="2729250"/>
            </a:xfrm>
          </p:grpSpPr>
          <p:sp>
            <p:nvSpPr>
              <p:cNvPr id="282" name="Google Shape;282;p41"/>
              <p:cNvSpPr txBox="1"/>
              <p:nvPr/>
            </p:nvSpPr>
            <p:spPr>
              <a:xfrm>
                <a:off x="2525602" y="2702599"/>
                <a:ext cx="1075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THIS WEEK</a:t>
                </a:r>
                <a:endParaRPr b="1" sz="1200">
                  <a:latin typeface="Roboto"/>
                  <a:ea typeface="Roboto"/>
                  <a:cs typeface="Roboto"/>
                  <a:sym typeface="Roboto"/>
                </a:endParaRPr>
              </a:p>
            </p:txBody>
          </p:sp>
          <p:grpSp>
            <p:nvGrpSpPr>
              <p:cNvPr id="283" name="Google Shape;283;p41"/>
              <p:cNvGrpSpPr/>
              <p:nvPr/>
            </p:nvGrpSpPr>
            <p:grpSpPr>
              <a:xfrm rot="10800000">
                <a:off x="2849073" y="3079467"/>
                <a:ext cx="92400" cy="411825"/>
                <a:chOff x="2070100" y="2563700"/>
                <a:chExt cx="92400" cy="411825"/>
              </a:xfrm>
            </p:grpSpPr>
            <p:cxnSp>
              <p:nvCxnSpPr>
                <p:cNvPr id="284" name="Google Shape;284;p4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85" name="Google Shape;285;p4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41"/>
              <p:cNvSpPr txBox="1"/>
              <p:nvPr/>
            </p:nvSpPr>
            <p:spPr>
              <a:xfrm>
                <a:off x="2773350" y="3494449"/>
                <a:ext cx="2253600" cy="19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Analyze data &amp; check-in</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Work with your team to analyze the data, </a:t>
                </a:r>
                <a:r>
                  <a:rPr lang="en" sz="1300">
                    <a:solidFill>
                      <a:schemeClr val="dk1"/>
                    </a:solidFill>
                    <a:latin typeface="Roboto"/>
                    <a:ea typeface="Roboto"/>
                    <a:cs typeface="Roboto"/>
                    <a:sym typeface="Roboto"/>
                  </a:rPr>
                  <a:t>solve the business problem, </a:t>
                </a:r>
                <a:r>
                  <a:rPr lang="en" sz="1300">
                    <a:latin typeface="Roboto"/>
                    <a:ea typeface="Roboto"/>
                    <a:cs typeface="Roboto"/>
                    <a:sym typeface="Roboto"/>
                  </a:rPr>
                  <a:t>and create a presentation</a:t>
                </a:r>
                <a:endParaRPr sz="1300">
                  <a:latin typeface="Roboto"/>
                  <a:ea typeface="Roboto"/>
                  <a:cs typeface="Roboto"/>
                  <a:sym typeface="Roboto"/>
                </a:endParaRPr>
              </a:p>
              <a:p>
                <a:pPr indent="0" lvl="0" marL="0" rtl="0" algn="l">
                  <a:spcBef>
                    <a:spcPts val="1600"/>
                  </a:spcBef>
                  <a:spcAft>
                    <a:spcPts val="0"/>
                  </a:spcAft>
                  <a:buNone/>
                </a:pPr>
                <a:r>
                  <a:rPr lang="en" sz="1300">
                    <a:latin typeface="Roboto"/>
                    <a:ea typeface="Roboto"/>
                    <a:cs typeface="Roboto"/>
                    <a:sym typeface="Roboto"/>
                  </a:rPr>
                  <a:t>Office hours and Q&amp;A on Slack</a:t>
                </a:r>
                <a:endParaRPr sz="1300">
                  <a:latin typeface="Roboto"/>
                  <a:ea typeface="Roboto"/>
                  <a:cs typeface="Roboto"/>
                  <a:sym typeface="Roboto"/>
                </a:endParaRPr>
              </a:p>
              <a:p>
                <a:pPr indent="0" lvl="0" marL="0" rtl="0" algn="l">
                  <a:spcBef>
                    <a:spcPts val="1600"/>
                  </a:spcBef>
                  <a:spcAft>
                    <a:spcPts val="1600"/>
                  </a:spcAft>
                  <a:buNone/>
                </a:pPr>
                <a:r>
                  <a:t/>
                </a:r>
                <a:endParaRPr sz="1300">
                  <a:latin typeface="Roboto"/>
                  <a:ea typeface="Roboto"/>
                  <a:cs typeface="Roboto"/>
                  <a:sym typeface="Roboto"/>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228600" y="0"/>
            <a:ext cx="7739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6"/>
                </a:solidFill>
                <a:latin typeface="Roboto"/>
                <a:ea typeface="Roboto"/>
                <a:cs typeface="Roboto"/>
                <a:sym typeface="Roboto"/>
              </a:rPr>
              <a:t>#datathon</a:t>
            </a:r>
            <a:r>
              <a:rPr lang="en" sz="3600">
                <a:latin typeface="Roboto"/>
                <a:ea typeface="Roboto"/>
                <a:cs typeface="Roboto"/>
                <a:sym typeface="Roboto"/>
              </a:rPr>
              <a:t> during the week</a:t>
            </a:r>
            <a:endParaRPr sz="3600">
              <a:latin typeface="Roboto"/>
              <a:ea typeface="Roboto"/>
              <a:cs typeface="Roboto"/>
              <a:sym typeface="Roboto"/>
            </a:endParaRPr>
          </a:p>
        </p:txBody>
      </p:sp>
      <p:sp>
        <p:nvSpPr>
          <p:cNvPr id="292" name="Google Shape;292;p42"/>
          <p:cNvSpPr txBox="1"/>
          <p:nvPr/>
        </p:nvSpPr>
        <p:spPr>
          <a:xfrm>
            <a:off x="120875" y="724650"/>
            <a:ext cx="8850300" cy="458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We have set-up a slack channel for the event here, feel free to post questions throughout the week: </a:t>
            </a:r>
            <a:r>
              <a:rPr lang="en" sz="1900" u="sng">
                <a:solidFill>
                  <a:schemeClr val="hlink"/>
                </a:solidFill>
                <a:latin typeface="Raleway"/>
                <a:ea typeface="Raleway"/>
                <a:cs typeface="Raleway"/>
                <a:sym typeface="Raleway"/>
                <a:hlinkClick r:id="rId3"/>
              </a:rPr>
              <a:t>https://app.slack.com/client/TCSECUNQ0/C02TDBF98BZ</a:t>
            </a:r>
            <a:r>
              <a:rPr lang="en" sz="1900">
                <a:solidFill>
                  <a:schemeClr val="dk1"/>
                </a:solidFill>
                <a:latin typeface="Raleway"/>
                <a:ea typeface="Raleway"/>
                <a:cs typeface="Raleway"/>
                <a:sym typeface="Raleway"/>
              </a:rPr>
              <a:t> </a:t>
            </a:r>
            <a:endParaRPr sz="19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900">
              <a:solidFill>
                <a:schemeClr val="dk1"/>
              </a:solidFill>
              <a:latin typeface="Raleway"/>
              <a:ea typeface="Raleway"/>
              <a:cs typeface="Raleway"/>
              <a:sym typeface="Raleway"/>
            </a:endParaRPr>
          </a:p>
          <a:p>
            <a:pPr indent="-349250" lvl="0" marL="457200" rtl="0" algn="l">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If you are working in a team, it is up to you &amp; your team members to set up a method of communication (slack, email, google meet, etc.)</a:t>
            </a:r>
            <a:endParaRPr sz="19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900">
              <a:solidFill>
                <a:schemeClr val="dk1"/>
              </a:solidFill>
              <a:latin typeface="Raleway"/>
              <a:ea typeface="Raleway"/>
              <a:cs typeface="Raleway"/>
              <a:sym typeface="Raleway"/>
            </a:endParaRPr>
          </a:p>
          <a:p>
            <a:pPr indent="-349250" lvl="0" marL="457200" rtl="0" algn="l">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Office hours are on google meet this week:</a:t>
            </a:r>
            <a:endParaRPr sz="1900">
              <a:solidFill>
                <a:schemeClr val="dk1"/>
              </a:solidFill>
              <a:latin typeface="Raleway"/>
              <a:ea typeface="Raleway"/>
              <a:cs typeface="Raleway"/>
              <a:sym typeface="Raleway"/>
            </a:endParaRPr>
          </a:p>
          <a:p>
            <a:pPr indent="-349250" lvl="1" marL="914400" rtl="0" algn="l">
              <a:spcBef>
                <a:spcPts val="0"/>
              </a:spcBef>
              <a:spcAft>
                <a:spcPts val="0"/>
              </a:spcAft>
              <a:buClr>
                <a:schemeClr val="dk1"/>
              </a:buClr>
              <a:buSzPts val="1900"/>
              <a:buFont typeface="Raleway"/>
              <a:buChar char="○"/>
            </a:pPr>
            <a:r>
              <a:rPr lang="en" sz="1900" u="sng">
                <a:solidFill>
                  <a:schemeClr val="hlink"/>
                </a:solidFill>
                <a:latin typeface="Raleway"/>
                <a:ea typeface="Raleway"/>
                <a:cs typeface="Raleway"/>
                <a:sym typeface="Raleway"/>
                <a:hlinkClick r:id="rId4"/>
              </a:rPr>
              <a:t>https://meet.google.com/cta-tniw-ffg?hs=122&amp;authuser=1</a:t>
            </a:r>
            <a:endParaRPr sz="1900">
              <a:solidFill>
                <a:schemeClr val="dk1"/>
              </a:solidFill>
              <a:latin typeface="Raleway"/>
              <a:ea typeface="Raleway"/>
              <a:cs typeface="Raleway"/>
              <a:sym typeface="Raleway"/>
            </a:endParaRPr>
          </a:p>
          <a:p>
            <a:pPr indent="-349250" lvl="1" marL="914400" rtl="0" algn="l">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Monday Jan 24 12pm-1pm EST (Melissa, Emily) &amp; 8pm-9pm EST (Jeffrey) EST</a:t>
            </a:r>
            <a:endParaRPr sz="1900">
              <a:solidFill>
                <a:schemeClr val="dk1"/>
              </a:solidFill>
              <a:latin typeface="Raleway"/>
              <a:ea typeface="Raleway"/>
              <a:cs typeface="Raleway"/>
              <a:sym typeface="Raleway"/>
            </a:endParaRPr>
          </a:p>
          <a:p>
            <a:pPr indent="-349250" lvl="1" marL="914400" rtl="0" algn="l">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Tuesday Jan 25 12pm-1pm EST (Sasha) &amp; 6pm-7pm EST (Brendon, Cindy) EST</a:t>
            </a:r>
            <a:endParaRPr sz="1900">
              <a:solidFill>
                <a:schemeClr val="dk1"/>
              </a:solidFill>
              <a:latin typeface="Raleway"/>
              <a:ea typeface="Raleway"/>
              <a:cs typeface="Raleway"/>
              <a:sym typeface="Raleway"/>
            </a:endParaRPr>
          </a:p>
          <a:p>
            <a:pPr indent="-349250" lvl="1" marL="914400" rtl="0" algn="l">
              <a:spcBef>
                <a:spcPts val="0"/>
              </a:spcBef>
              <a:spcAft>
                <a:spcPts val="0"/>
              </a:spcAft>
              <a:buClr>
                <a:schemeClr val="dk1"/>
              </a:buClr>
              <a:buSzPts val="1900"/>
              <a:buFont typeface="Raleway"/>
              <a:buChar char="○"/>
            </a:pPr>
            <a:r>
              <a:rPr lang="en" sz="1900">
                <a:solidFill>
                  <a:schemeClr val="dk1"/>
                </a:solidFill>
                <a:latin typeface="Raleway"/>
                <a:ea typeface="Raleway"/>
                <a:cs typeface="Raleway"/>
                <a:sym typeface="Raleway"/>
              </a:rPr>
              <a:t>Wednesday Jan 26 8-9pm EST (Nadia)</a:t>
            </a:r>
            <a:endParaRPr sz="1900">
              <a:solidFill>
                <a:schemeClr val="dk1"/>
              </a:solidFill>
              <a:latin typeface="Raleway"/>
              <a:ea typeface="Raleway"/>
              <a:cs typeface="Raleway"/>
              <a:sym typeface="Raleway"/>
            </a:endParaRPr>
          </a:p>
          <a:p>
            <a:pPr indent="0" lvl="0" marL="0" rtl="0" algn="l">
              <a:spcBef>
                <a:spcPts val="0"/>
              </a:spcBef>
              <a:spcAft>
                <a:spcPts val="0"/>
              </a:spcAft>
              <a:buNone/>
            </a:pPr>
            <a:r>
              <a:t/>
            </a:r>
            <a:endParaRPr sz="2000">
              <a:latin typeface="Raleway"/>
              <a:ea typeface="Raleway"/>
              <a:cs typeface="Raleway"/>
              <a:sym typeface="Raleway"/>
            </a:endParaRPr>
          </a:p>
        </p:txBody>
      </p:sp>
      <p:sp>
        <p:nvSpPr>
          <p:cNvPr id="293" name="Google Shape;293;p42"/>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228600" y="0"/>
            <a:ext cx="6716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6"/>
                </a:solidFill>
                <a:latin typeface="Roboto"/>
                <a:ea typeface="Roboto"/>
                <a:cs typeface="Roboto"/>
                <a:sym typeface="Roboto"/>
              </a:rPr>
              <a:t>#datathon</a:t>
            </a:r>
            <a:r>
              <a:rPr lang="en" sz="3600">
                <a:latin typeface="Roboto"/>
                <a:ea typeface="Roboto"/>
                <a:cs typeface="Roboto"/>
                <a:sym typeface="Roboto"/>
              </a:rPr>
              <a:t> presentations</a:t>
            </a:r>
            <a:endParaRPr sz="3600">
              <a:latin typeface="Roboto"/>
              <a:ea typeface="Roboto"/>
              <a:cs typeface="Roboto"/>
              <a:sym typeface="Roboto"/>
            </a:endParaRPr>
          </a:p>
        </p:txBody>
      </p:sp>
      <p:sp>
        <p:nvSpPr>
          <p:cNvPr id="299" name="Google Shape;299;p43"/>
          <p:cNvSpPr txBox="1"/>
          <p:nvPr/>
        </p:nvSpPr>
        <p:spPr>
          <a:xfrm>
            <a:off x="150475" y="755699"/>
            <a:ext cx="8635200" cy="4109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Raleway"/>
              <a:buChar char="●"/>
            </a:pPr>
            <a:r>
              <a:rPr b="1" lang="en" sz="1700">
                <a:solidFill>
                  <a:schemeClr val="dk1"/>
                </a:solidFill>
                <a:latin typeface="Raleway"/>
                <a:ea typeface="Raleway"/>
                <a:cs typeface="Raleway"/>
                <a:sym typeface="Raleway"/>
              </a:rPr>
              <a:t>Upload your presentation</a:t>
            </a:r>
            <a:r>
              <a:rPr lang="en" sz="1700">
                <a:solidFill>
                  <a:schemeClr val="dk1"/>
                </a:solidFill>
                <a:latin typeface="Raleway"/>
                <a:ea typeface="Raleway"/>
                <a:cs typeface="Raleway"/>
                <a:sym typeface="Raleway"/>
              </a:rPr>
              <a:t> by </a:t>
            </a:r>
            <a:r>
              <a:rPr b="1" lang="en" sz="1700">
                <a:solidFill>
                  <a:schemeClr val="dk1"/>
                </a:solidFill>
                <a:latin typeface="Raleway"/>
                <a:ea typeface="Raleway"/>
                <a:cs typeface="Raleway"/>
                <a:sym typeface="Raleway"/>
              </a:rPr>
              <a:t>11</a:t>
            </a:r>
            <a:r>
              <a:rPr b="1" lang="en" sz="1700">
                <a:solidFill>
                  <a:schemeClr val="dk1"/>
                </a:solidFill>
                <a:latin typeface="Raleway"/>
                <a:ea typeface="Raleway"/>
                <a:cs typeface="Raleway"/>
                <a:sym typeface="Raleway"/>
              </a:rPr>
              <a:t>30am EST on </a:t>
            </a:r>
            <a:r>
              <a:rPr b="1" lang="en" sz="1700">
                <a:solidFill>
                  <a:schemeClr val="dk1"/>
                </a:solidFill>
                <a:latin typeface="Raleway"/>
                <a:ea typeface="Raleway"/>
                <a:cs typeface="Raleway"/>
                <a:sym typeface="Raleway"/>
              </a:rPr>
              <a:t>Saturday January 29th </a:t>
            </a:r>
            <a:r>
              <a:rPr lang="en" sz="1700">
                <a:solidFill>
                  <a:schemeClr val="dk1"/>
                </a:solidFill>
                <a:latin typeface="Raleway"/>
                <a:ea typeface="Raleway"/>
                <a:cs typeface="Raleway"/>
                <a:sym typeface="Raleway"/>
              </a:rPr>
              <a:t>to this google drive folder: </a:t>
            </a:r>
            <a:r>
              <a:rPr lang="en" sz="1700" u="sng">
                <a:solidFill>
                  <a:schemeClr val="hlink"/>
                </a:solidFill>
                <a:latin typeface="Raleway"/>
                <a:ea typeface="Raleway"/>
                <a:cs typeface="Raleway"/>
                <a:sym typeface="Raleway"/>
                <a:hlinkClick r:id="rId3"/>
              </a:rPr>
              <a:t>https://drive.google.com/drive/folders/1XGBuO17ot9UeW6Vq8t72u7p2e4VINtou?usp=sharing</a:t>
            </a:r>
            <a:endParaRPr sz="1700">
              <a:solidFill>
                <a:schemeClr val="dk1"/>
              </a:solidFill>
              <a:latin typeface="Raleway"/>
              <a:ea typeface="Raleway"/>
              <a:cs typeface="Raleway"/>
              <a:sym typeface="Raleway"/>
            </a:endParaRPr>
          </a:p>
          <a:p>
            <a:pPr indent="-336550" lvl="1" marL="914400" rtl="0" algn="l">
              <a:spcBef>
                <a:spcPts val="0"/>
              </a:spcBef>
              <a:spcAft>
                <a:spcPts val="0"/>
              </a:spcAft>
              <a:buClr>
                <a:schemeClr val="dk1"/>
              </a:buClr>
              <a:buSzPts val="1700"/>
              <a:buFont typeface="Raleway"/>
              <a:buChar char="○"/>
            </a:pPr>
            <a:r>
              <a:rPr lang="en" sz="1700">
                <a:solidFill>
                  <a:schemeClr val="dk1"/>
                </a:solidFill>
                <a:latin typeface="Raleway"/>
                <a:ea typeface="Raleway"/>
                <a:cs typeface="Raleway"/>
                <a:sym typeface="Raleway"/>
              </a:rPr>
              <a:t>Please submit details of methodology, sample, code, data visualization files as supplementary materials for review </a:t>
            </a:r>
            <a:endParaRPr sz="17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700">
              <a:solidFill>
                <a:schemeClr val="dk1"/>
              </a:solidFill>
              <a:latin typeface="Raleway"/>
              <a:ea typeface="Raleway"/>
              <a:cs typeface="Raleway"/>
              <a:sym typeface="Raleway"/>
            </a:endParaRPr>
          </a:p>
          <a:p>
            <a:pPr indent="-336550" lvl="0" marL="457200" rtl="0" algn="l">
              <a:spcBef>
                <a:spcPts val="0"/>
              </a:spcBef>
              <a:spcAft>
                <a:spcPts val="0"/>
              </a:spcAft>
              <a:buClr>
                <a:schemeClr val="dk1"/>
              </a:buClr>
              <a:buSzPts val="1700"/>
              <a:buFont typeface="Raleway"/>
              <a:buChar char="●"/>
            </a:pPr>
            <a:r>
              <a:rPr lang="en" sz="1700">
                <a:solidFill>
                  <a:schemeClr val="dk1"/>
                </a:solidFill>
                <a:latin typeface="Raleway"/>
                <a:ea typeface="Raleway"/>
                <a:cs typeface="Raleway"/>
                <a:sym typeface="Raleway"/>
              </a:rPr>
              <a:t>Keep your presentation business (Michelle) focused, and avoid technical details.  Include assumptions &amp; methodology as appendix content.</a:t>
            </a:r>
            <a:endParaRPr sz="17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700">
              <a:solidFill>
                <a:schemeClr val="dk1"/>
              </a:solidFill>
              <a:latin typeface="Raleway"/>
              <a:ea typeface="Raleway"/>
              <a:cs typeface="Raleway"/>
              <a:sym typeface="Raleway"/>
            </a:endParaRPr>
          </a:p>
          <a:p>
            <a:pPr indent="-336550" lvl="0" marL="457200" rtl="0" algn="l">
              <a:spcBef>
                <a:spcPts val="0"/>
              </a:spcBef>
              <a:spcAft>
                <a:spcPts val="0"/>
              </a:spcAft>
              <a:buClr>
                <a:schemeClr val="dk1"/>
              </a:buClr>
              <a:buSzPts val="1700"/>
              <a:buFont typeface="Raleway"/>
              <a:buChar char="●"/>
            </a:pPr>
            <a:r>
              <a:rPr lang="en" sz="1700">
                <a:solidFill>
                  <a:schemeClr val="dk1"/>
                </a:solidFill>
                <a:latin typeface="Raleway"/>
                <a:ea typeface="Raleway"/>
                <a:cs typeface="Raleway"/>
                <a:sym typeface="Raleway"/>
              </a:rPr>
              <a:t>Time limit will be maximum 5</a:t>
            </a:r>
            <a:r>
              <a:rPr lang="en" sz="1700">
                <a:solidFill>
                  <a:srgbClr val="FF0000"/>
                </a:solidFill>
                <a:latin typeface="Raleway"/>
                <a:ea typeface="Raleway"/>
                <a:cs typeface="Raleway"/>
                <a:sym typeface="Raleway"/>
              </a:rPr>
              <a:t> </a:t>
            </a:r>
            <a:r>
              <a:rPr lang="en" sz="1700">
                <a:solidFill>
                  <a:schemeClr val="dk1"/>
                </a:solidFill>
                <a:latin typeface="Raleway"/>
                <a:ea typeface="Raleway"/>
                <a:cs typeface="Raleway"/>
                <a:sym typeface="Raleway"/>
              </a:rPr>
              <a:t>minutes</a:t>
            </a:r>
            <a:endParaRPr sz="17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700">
              <a:solidFill>
                <a:schemeClr val="dk1"/>
              </a:solidFill>
              <a:latin typeface="Raleway"/>
              <a:ea typeface="Raleway"/>
              <a:cs typeface="Raleway"/>
              <a:sym typeface="Raleway"/>
            </a:endParaRPr>
          </a:p>
          <a:p>
            <a:pPr indent="-336550" lvl="0" marL="457200" rtl="0" algn="l">
              <a:spcBef>
                <a:spcPts val="0"/>
              </a:spcBef>
              <a:spcAft>
                <a:spcPts val="0"/>
              </a:spcAft>
              <a:buClr>
                <a:schemeClr val="dk1"/>
              </a:buClr>
              <a:buSzPts val="1700"/>
              <a:buFont typeface="Raleway"/>
              <a:buChar char="●"/>
            </a:pPr>
            <a:r>
              <a:rPr lang="en" sz="1700">
                <a:latin typeface="Raleway"/>
                <a:ea typeface="Raleway"/>
                <a:cs typeface="Raleway"/>
                <a:sym typeface="Raleway"/>
              </a:rPr>
              <a:t>A</a:t>
            </a:r>
            <a:r>
              <a:rPr lang="en" sz="1700">
                <a:latin typeface="Raleway"/>
                <a:ea typeface="Raleway"/>
                <a:cs typeface="Raleway"/>
                <a:sym typeface="Raleway"/>
              </a:rPr>
              <a:t> sample </a:t>
            </a:r>
            <a:r>
              <a:rPr lang="en" sz="1700">
                <a:latin typeface="Raleway"/>
                <a:ea typeface="Raleway"/>
                <a:cs typeface="Raleway"/>
                <a:sym typeface="Raleway"/>
              </a:rPr>
              <a:t>presentation</a:t>
            </a:r>
            <a:r>
              <a:rPr lang="en" sz="1700">
                <a:latin typeface="Raleway"/>
                <a:ea typeface="Raleway"/>
                <a:cs typeface="Raleway"/>
                <a:sym typeface="Raleway"/>
              </a:rPr>
              <a:t> template</a:t>
            </a:r>
            <a:r>
              <a:rPr lang="en" sz="1700">
                <a:latin typeface="Raleway"/>
                <a:ea typeface="Raleway"/>
                <a:cs typeface="Raleway"/>
                <a:sym typeface="Raleway"/>
              </a:rPr>
              <a:t> can be found </a:t>
            </a:r>
            <a:r>
              <a:rPr lang="en" sz="1700" u="sng">
                <a:solidFill>
                  <a:schemeClr val="hlink"/>
                </a:solidFill>
                <a:latin typeface="Raleway"/>
                <a:ea typeface="Raleway"/>
                <a:cs typeface="Raleway"/>
                <a:sym typeface="Raleway"/>
                <a:hlinkClick r:id="rId4"/>
              </a:rPr>
              <a:t>here.</a:t>
            </a:r>
            <a:r>
              <a:rPr lang="en" sz="1700">
                <a:latin typeface="Raleway"/>
                <a:ea typeface="Raleway"/>
                <a:cs typeface="Raleway"/>
                <a:sym typeface="Raleway"/>
              </a:rPr>
              <a:t> </a:t>
            </a:r>
            <a:endParaRPr sz="1700">
              <a:latin typeface="Raleway"/>
              <a:ea typeface="Raleway"/>
              <a:cs typeface="Raleway"/>
              <a:sym typeface="Raleway"/>
            </a:endParaRPr>
          </a:p>
          <a:p>
            <a:pPr indent="0" lvl="0" marL="457200" rtl="0" algn="l">
              <a:spcBef>
                <a:spcPts val="0"/>
              </a:spcBef>
              <a:spcAft>
                <a:spcPts val="0"/>
              </a:spcAft>
              <a:buNone/>
            </a:pPr>
            <a:r>
              <a:t/>
            </a:r>
            <a:endParaRPr sz="1700">
              <a:latin typeface="Raleway"/>
              <a:ea typeface="Raleway"/>
              <a:cs typeface="Raleway"/>
              <a:sym typeface="Raleway"/>
            </a:endParaRPr>
          </a:p>
          <a:p>
            <a:pPr indent="-336550" lvl="0" marL="457200" rtl="0" algn="l">
              <a:spcBef>
                <a:spcPts val="0"/>
              </a:spcBef>
              <a:spcAft>
                <a:spcPts val="0"/>
              </a:spcAft>
              <a:buClr>
                <a:schemeClr val="dk1"/>
              </a:buClr>
              <a:buSzPts val="1700"/>
              <a:buFont typeface="Raleway"/>
              <a:buChar char="●"/>
            </a:pPr>
            <a:r>
              <a:rPr lang="en" sz="1700">
                <a:solidFill>
                  <a:schemeClr val="dk1"/>
                </a:solidFill>
                <a:latin typeface="Raleway"/>
                <a:ea typeface="Raleway"/>
                <a:cs typeface="Raleway"/>
                <a:sym typeface="Raleway"/>
              </a:rPr>
              <a:t>We will organize the presentation order and let you know next Saturday</a:t>
            </a:r>
            <a:endParaRPr sz="2000">
              <a:latin typeface="Raleway"/>
              <a:ea typeface="Raleway"/>
              <a:cs typeface="Raleway"/>
              <a:sym typeface="Raleway"/>
            </a:endParaRPr>
          </a:p>
        </p:txBody>
      </p:sp>
      <p:sp>
        <p:nvSpPr>
          <p:cNvPr id="300" name="Google Shape;300;p43"/>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4"/>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306" name="Google Shape;306;p44"/>
          <p:cNvSpPr/>
          <p:nvPr/>
        </p:nvSpPr>
        <p:spPr>
          <a:xfrm>
            <a:off x="2893700" y="1570601"/>
            <a:ext cx="5437800" cy="223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Business </a:t>
            </a:r>
            <a:endParaRPr b="1" sz="6000">
              <a:solidFill>
                <a:srgbClr val="A5A5A5"/>
              </a:solidFill>
              <a:latin typeface="Raleway"/>
              <a:ea typeface="Raleway"/>
              <a:cs typeface="Raleway"/>
              <a:sym typeface="Raleway"/>
            </a:endParaRPr>
          </a:p>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Context</a:t>
            </a:r>
            <a:endParaRPr b="1" sz="6000">
              <a:solidFill>
                <a:srgbClr val="A5A5A5"/>
              </a:solidFill>
              <a:latin typeface="Raleway"/>
              <a:ea typeface="Raleway"/>
              <a:cs typeface="Raleway"/>
              <a:sym typeface="Raleway"/>
            </a:endParaRPr>
          </a:p>
        </p:txBody>
      </p:sp>
      <p:pic>
        <p:nvPicPr>
          <p:cNvPr id="307" name="Google Shape;307;p44"/>
          <p:cNvPicPr preferRelativeResize="0"/>
          <p:nvPr/>
        </p:nvPicPr>
        <p:blipFill>
          <a:blip r:embed="rId4">
            <a:alphaModFix/>
          </a:blip>
          <a:stretch>
            <a:fillRect/>
          </a:stretch>
        </p:blipFill>
        <p:spPr>
          <a:xfrm>
            <a:off x="2857400" y="263199"/>
            <a:ext cx="4046749" cy="68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5"/>
          <p:cNvPicPr preferRelativeResize="0"/>
          <p:nvPr/>
        </p:nvPicPr>
        <p:blipFill>
          <a:blip r:embed="rId3">
            <a:alphaModFix/>
          </a:blip>
          <a:stretch>
            <a:fillRect/>
          </a:stretch>
        </p:blipFill>
        <p:spPr>
          <a:xfrm>
            <a:off x="1033925" y="216124"/>
            <a:ext cx="7076149" cy="1689475"/>
          </a:xfrm>
          <a:prstGeom prst="rect">
            <a:avLst/>
          </a:prstGeom>
          <a:noFill/>
          <a:ln>
            <a:noFill/>
          </a:ln>
        </p:spPr>
      </p:pic>
      <p:sp>
        <p:nvSpPr>
          <p:cNvPr id="313" name="Google Shape;313;p45"/>
          <p:cNvSpPr txBox="1"/>
          <p:nvPr/>
        </p:nvSpPr>
        <p:spPr>
          <a:xfrm>
            <a:off x="1162975" y="2571750"/>
            <a:ext cx="6947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t>Our Mission</a:t>
            </a:r>
            <a:endParaRPr b="1" sz="2400"/>
          </a:p>
          <a:p>
            <a:pPr indent="0" lvl="0" marL="0" rtl="0" algn="l">
              <a:spcBef>
                <a:spcPts val="0"/>
              </a:spcBef>
              <a:spcAft>
                <a:spcPts val="0"/>
              </a:spcAft>
              <a:buNone/>
            </a:pPr>
            <a:r>
              <a:t/>
            </a:r>
            <a:endParaRPr/>
          </a:p>
          <a:p>
            <a:pPr indent="0" lvl="0" marL="0" rtl="0" algn="l">
              <a:spcBef>
                <a:spcPts val="0"/>
              </a:spcBef>
              <a:spcAft>
                <a:spcPts val="0"/>
              </a:spcAft>
              <a:buNone/>
            </a:pPr>
            <a:r>
              <a:rPr lang="en"/>
              <a:t>Our mission is to mobilise and assemble the most impactful actions to defend women</a:t>
            </a:r>
            <a:r>
              <a:rPr lang="en"/>
              <a:t>’s</a:t>
            </a:r>
            <a:r>
              <a:rPr lang="en"/>
              <a:t> human rights globally.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6"/>
          <p:cNvPicPr preferRelativeResize="0"/>
          <p:nvPr/>
        </p:nvPicPr>
        <p:blipFill>
          <a:blip r:embed="rId3">
            <a:alphaModFix/>
          </a:blip>
          <a:stretch>
            <a:fillRect/>
          </a:stretch>
        </p:blipFill>
        <p:spPr>
          <a:xfrm>
            <a:off x="159825" y="147725"/>
            <a:ext cx="3360749" cy="802400"/>
          </a:xfrm>
          <a:prstGeom prst="rect">
            <a:avLst/>
          </a:prstGeom>
          <a:noFill/>
          <a:ln>
            <a:noFill/>
          </a:ln>
        </p:spPr>
      </p:pic>
      <p:sp>
        <p:nvSpPr>
          <p:cNvPr id="319" name="Google Shape;319;p46"/>
          <p:cNvSpPr txBox="1"/>
          <p:nvPr/>
        </p:nvSpPr>
        <p:spPr>
          <a:xfrm>
            <a:off x="630875" y="1398575"/>
            <a:ext cx="73959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Global Unity Principles</a:t>
            </a:r>
            <a:endParaRPr b="1" sz="1800"/>
          </a:p>
          <a:p>
            <a:pPr indent="0" lvl="0" marL="0" rtl="0" algn="l">
              <a:spcBef>
                <a:spcPts val="0"/>
              </a:spcBef>
              <a:spcAft>
                <a:spcPts val="0"/>
              </a:spcAft>
              <a:buClr>
                <a:schemeClr val="dk1"/>
              </a:buClr>
              <a:buSzPts val="1100"/>
              <a:buFont typeface="Arial"/>
              <a:buNone/>
            </a:pPr>
            <a:r>
              <a:t/>
            </a:r>
            <a:endParaRPr b="1" sz="1800"/>
          </a:p>
          <a:p>
            <a:pPr indent="0" lvl="0" marL="0" rtl="0" algn="l">
              <a:spcBef>
                <a:spcPts val="0"/>
              </a:spcBef>
              <a:spcAft>
                <a:spcPts val="0"/>
              </a:spcAft>
              <a:buClr>
                <a:schemeClr val="dk1"/>
              </a:buClr>
              <a:buSzPts val="1100"/>
              <a:buFont typeface="Arial"/>
              <a:buNone/>
            </a:pPr>
            <a:r>
              <a:rPr lang="en"/>
              <a:t>The Women’s March Global Unity Principles provide a fleshed out framework for our vision. They are the guiding principles for the international movement and are the foundations from which we operate.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Women's March on Washington convened a broad and diverse group of leaders to produce an intersectional platform known as the Unity Principles. Women’s March Global Community organisers worked to ensure that the Unity Principles functioned across nations and borders. Representing a new understanding of the connected nature of our struggles and a vision of our collective liberation, the Unity Principles continue to be a framework for our movement.</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7"/>
          <p:cNvPicPr preferRelativeResize="0"/>
          <p:nvPr/>
        </p:nvPicPr>
        <p:blipFill>
          <a:blip r:embed="rId3">
            <a:alphaModFix/>
          </a:blip>
          <a:stretch>
            <a:fillRect/>
          </a:stretch>
        </p:blipFill>
        <p:spPr>
          <a:xfrm>
            <a:off x="159825" y="147725"/>
            <a:ext cx="3360749" cy="802400"/>
          </a:xfrm>
          <a:prstGeom prst="rect">
            <a:avLst/>
          </a:prstGeom>
          <a:noFill/>
          <a:ln>
            <a:noFill/>
          </a:ln>
        </p:spPr>
      </p:pic>
      <p:sp>
        <p:nvSpPr>
          <p:cNvPr id="325" name="Google Shape;325;p47"/>
          <p:cNvSpPr txBox="1"/>
          <p:nvPr/>
        </p:nvSpPr>
        <p:spPr>
          <a:xfrm>
            <a:off x="630875" y="1436600"/>
            <a:ext cx="73653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Global Unity Principles</a:t>
            </a:r>
            <a:endParaRPr b="1" sz="1800"/>
          </a:p>
          <a:p>
            <a:pPr indent="0" lvl="0" marL="0" rtl="0" algn="l">
              <a:spcBef>
                <a:spcPts val="0"/>
              </a:spcBef>
              <a:spcAft>
                <a:spcPts val="0"/>
              </a:spcAft>
              <a:buNone/>
            </a:pPr>
            <a:r>
              <a:t/>
            </a:r>
            <a:endParaRPr b="1" sz="1800"/>
          </a:p>
          <a:p>
            <a:pPr indent="-317500" lvl="0" marL="1371600" rtl="0" algn="l">
              <a:spcBef>
                <a:spcPts val="0"/>
              </a:spcBef>
              <a:spcAft>
                <a:spcPts val="0"/>
              </a:spcAft>
              <a:buSzPts val="1400"/>
              <a:buChar char="●"/>
            </a:pPr>
            <a:r>
              <a:rPr lang="en"/>
              <a:t>End Violence</a:t>
            </a:r>
            <a:endParaRPr/>
          </a:p>
          <a:p>
            <a:pPr indent="-317500" lvl="0" marL="1371600" rtl="0" algn="l">
              <a:spcBef>
                <a:spcPts val="0"/>
              </a:spcBef>
              <a:spcAft>
                <a:spcPts val="0"/>
              </a:spcAft>
              <a:buSzPts val="1400"/>
              <a:buChar char="●"/>
            </a:pPr>
            <a:r>
              <a:rPr lang="en"/>
              <a:t>Reproductive Rights</a:t>
            </a:r>
            <a:endParaRPr/>
          </a:p>
          <a:p>
            <a:pPr indent="-317500" lvl="0" marL="1371600" rtl="0" algn="l">
              <a:spcBef>
                <a:spcPts val="0"/>
              </a:spcBef>
              <a:spcAft>
                <a:spcPts val="0"/>
              </a:spcAft>
              <a:buSzPts val="1400"/>
              <a:buChar char="●"/>
            </a:pPr>
            <a:r>
              <a:rPr lang="en"/>
              <a:t>LGBTI+ Rights</a:t>
            </a:r>
            <a:endParaRPr/>
          </a:p>
          <a:p>
            <a:pPr indent="-317500" lvl="0" marL="1371600" rtl="0" algn="l">
              <a:spcBef>
                <a:spcPts val="0"/>
              </a:spcBef>
              <a:spcAft>
                <a:spcPts val="0"/>
              </a:spcAft>
              <a:buSzPts val="1400"/>
              <a:buChar char="●"/>
            </a:pPr>
            <a:r>
              <a:rPr lang="en"/>
              <a:t>Workers’ Rights</a:t>
            </a:r>
            <a:endParaRPr/>
          </a:p>
          <a:p>
            <a:pPr indent="-317500" lvl="0" marL="1371600" rtl="0" algn="l">
              <a:spcBef>
                <a:spcPts val="0"/>
              </a:spcBef>
              <a:spcAft>
                <a:spcPts val="0"/>
              </a:spcAft>
              <a:buSzPts val="1400"/>
              <a:buChar char="●"/>
            </a:pPr>
            <a:r>
              <a:rPr lang="en"/>
              <a:t>Civil Rights</a:t>
            </a:r>
            <a:endParaRPr/>
          </a:p>
          <a:p>
            <a:pPr indent="-317500" lvl="0" marL="1371600" rtl="0" algn="l">
              <a:spcBef>
                <a:spcPts val="0"/>
              </a:spcBef>
              <a:spcAft>
                <a:spcPts val="0"/>
              </a:spcAft>
              <a:buSzPts val="1400"/>
              <a:buChar char="●"/>
            </a:pPr>
            <a:r>
              <a:rPr lang="en"/>
              <a:t>Disability Rights</a:t>
            </a:r>
            <a:endParaRPr/>
          </a:p>
          <a:p>
            <a:pPr indent="-317500" lvl="0" marL="1371600" rtl="0" algn="l">
              <a:spcBef>
                <a:spcPts val="0"/>
              </a:spcBef>
              <a:spcAft>
                <a:spcPts val="0"/>
              </a:spcAft>
              <a:buSzPts val="1400"/>
              <a:buChar char="●"/>
            </a:pPr>
            <a:r>
              <a:rPr lang="en"/>
              <a:t>Immigrant Rights</a:t>
            </a:r>
            <a:endParaRPr/>
          </a:p>
          <a:p>
            <a:pPr indent="-317500" lvl="0" marL="1371600" rtl="0" algn="l">
              <a:spcBef>
                <a:spcPts val="0"/>
              </a:spcBef>
              <a:spcAft>
                <a:spcPts val="0"/>
              </a:spcAft>
              <a:buSzPts val="1400"/>
              <a:buChar char="●"/>
            </a:pPr>
            <a:r>
              <a:rPr lang="en"/>
              <a:t>Indigenous Rights</a:t>
            </a:r>
            <a:endParaRPr/>
          </a:p>
          <a:p>
            <a:pPr indent="-317500" lvl="0" marL="1371600" rtl="0" algn="l">
              <a:spcBef>
                <a:spcPts val="0"/>
              </a:spcBef>
              <a:spcAft>
                <a:spcPts val="0"/>
              </a:spcAft>
              <a:buSzPts val="1400"/>
              <a:buChar char="●"/>
            </a:pPr>
            <a:r>
              <a:rPr lang="en"/>
              <a:t>Climate Justice</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i="1" lang="en"/>
              <a:t>for full details:</a:t>
            </a:r>
            <a:r>
              <a:rPr lang="en"/>
              <a:t> </a:t>
            </a:r>
            <a:r>
              <a:rPr lang="en" u="sng">
                <a:solidFill>
                  <a:schemeClr val="hlink"/>
                </a:solidFill>
                <a:hlinkClick r:id="rId4"/>
              </a:rPr>
              <a:t>https://womensmarchglobal.org/about/</a:t>
            </a:r>
            <a:r>
              <a:rPr lang="en"/>
              <a:t>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8"/>
          <p:cNvPicPr preferRelativeResize="0"/>
          <p:nvPr/>
        </p:nvPicPr>
        <p:blipFill>
          <a:blip r:embed="rId3">
            <a:alphaModFix/>
          </a:blip>
          <a:stretch>
            <a:fillRect/>
          </a:stretch>
        </p:blipFill>
        <p:spPr>
          <a:xfrm>
            <a:off x="159825" y="147725"/>
            <a:ext cx="3360749" cy="802400"/>
          </a:xfrm>
          <a:prstGeom prst="rect">
            <a:avLst/>
          </a:prstGeom>
          <a:noFill/>
          <a:ln>
            <a:noFill/>
          </a:ln>
        </p:spPr>
      </p:pic>
      <p:pic>
        <p:nvPicPr>
          <p:cNvPr id="331" name="Google Shape;331;p48"/>
          <p:cNvPicPr preferRelativeResize="0"/>
          <p:nvPr/>
        </p:nvPicPr>
        <p:blipFill>
          <a:blip r:embed="rId4">
            <a:alphaModFix/>
          </a:blip>
          <a:stretch>
            <a:fillRect/>
          </a:stretch>
        </p:blipFill>
        <p:spPr>
          <a:xfrm>
            <a:off x="1224125" y="1257500"/>
            <a:ext cx="6188938" cy="3566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9"/>
          <p:cNvPicPr preferRelativeResize="0"/>
          <p:nvPr/>
        </p:nvPicPr>
        <p:blipFill rotWithShape="1">
          <a:blip r:embed="rId3">
            <a:alphaModFix/>
          </a:blip>
          <a:srcRect b="0" l="0" r="0" t="0"/>
          <a:stretch/>
        </p:blipFill>
        <p:spPr>
          <a:xfrm>
            <a:off x="0" y="1"/>
            <a:ext cx="9143957"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444"/>
        </a:solidFill>
      </p:bgPr>
    </p:bg>
    <p:spTree>
      <p:nvGrpSpPr>
        <p:cNvPr id="340" name="Shape 340"/>
        <p:cNvGrpSpPr/>
        <p:nvPr/>
      </p:nvGrpSpPr>
      <p:grpSpPr>
        <a:xfrm>
          <a:off x="0" y="0"/>
          <a:ext cx="0" cy="0"/>
          <a:chOff x="0" y="0"/>
          <a:chExt cx="0" cy="0"/>
        </a:xfrm>
      </p:grpSpPr>
      <p:sp>
        <p:nvSpPr>
          <p:cNvPr id="341" name="Google Shape;341;p50"/>
          <p:cNvSpPr txBox="1"/>
          <p:nvPr>
            <p:ph type="title"/>
          </p:nvPr>
        </p:nvSpPr>
        <p:spPr>
          <a:xfrm>
            <a:off x="386295" y="276037"/>
            <a:ext cx="8452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2800"/>
              <a:buFont typeface="Arial"/>
              <a:buNone/>
            </a:pPr>
            <a:r>
              <a:rPr b="1" lang="en" sz="2700">
                <a:solidFill>
                  <a:srgbClr val="F1615C"/>
                </a:solidFill>
                <a:latin typeface="Poppins"/>
                <a:ea typeface="Poppins"/>
                <a:cs typeface="Poppins"/>
                <a:sym typeface="Poppins"/>
              </a:rPr>
              <a:t>What is the Global Count</a:t>
            </a:r>
            <a:endParaRPr>
              <a:solidFill>
                <a:srgbClr val="F1615C"/>
              </a:solidFill>
              <a:latin typeface="Poppins"/>
              <a:ea typeface="Poppins"/>
              <a:cs typeface="Poppins"/>
              <a:sym typeface="Poppins"/>
            </a:endParaRPr>
          </a:p>
        </p:txBody>
      </p:sp>
      <p:sp>
        <p:nvSpPr>
          <p:cNvPr id="342" name="Google Shape;342;p50"/>
          <p:cNvSpPr/>
          <p:nvPr/>
        </p:nvSpPr>
        <p:spPr>
          <a:xfrm>
            <a:off x="0" y="0"/>
            <a:ext cx="9144000" cy="5143500"/>
          </a:xfrm>
          <a:prstGeom prst="frame">
            <a:avLst>
              <a:gd fmla="val 3244"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3" name="Google Shape;343;p50"/>
          <p:cNvSpPr txBox="1"/>
          <p:nvPr/>
        </p:nvSpPr>
        <p:spPr>
          <a:xfrm>
            <a:off x="649059" y="771587"/>
            <a:ext cx="7845900" cy="2087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600">
                <a:solidFill>
                  <a:srgbClr val="FFFFFF"/>
                </a:solidFill>
                <a:latin typeface="Open Sans"/>
                <a:ea typeface="Open Sans"/>
                <a:cs typeface="Open Sans"/>
                <a:sym typeface="Open Sans"/>
              </a:rPr>
              <a:t>Every single woman counts, and should have the opportunity to unite and be counted at this turning point in history. </a:t>
            </a:r>
            <a:endParaRPr sz="1600">
              <a:solidFill>
                <a:srgbClr val="FFFFFF"/>
              </a:solidFill>
              <a:latin typeface="Open Sans"/>
              <a:ea typeface="Open Sans"/>
              <a:cs typeface="Open Sans"/>
              <a:sym typeface="Open Sans"/>
            </a:endParaRPr>
          </a:p>
          <a:p>
            <a:pPr indent="0" lvl="0" marL="0" rtl="0" algn="just">
              <a:lnSpc>
                <a:spcPct val="115000"/>
              </a:lnSpc>
              <a:spcBef>
                <a:spcPts val="0"/>
              </a:spcBef>
              <a:spcAft>
                <a:spcPts val="0"/>
              </a:spcAft>
              <a:buClr>
                <a:schemeClr val="dk1"/>
              </a:buClr>
              <a:buSzPts val="1100"/>
              <a:buFont typeface="Arial"/>
              <a:buNone/>
            </a:pPr>
            <a:r>
              <a:t/>
            </a:r>
            <a:endParaRPr sz="1600">
              <a:solidFill>
                <a:srgbClr val="FFFFFF"/>
              </a:solidFill>
              <a:latin typeface="Open Sans"/>
              <a:ea typeface="Open Sans"/>
              <a:cs typeface="Open Sans"/>
              <a:sym typeface="Open Sans"/>
            </a:endParaRPr>
          </a:p>
          <a:p>
            <a:pPr indent="0" lvl="0" marL="0" rtl="0" algn="just">
              <a:lnSpc>
                <a:spcPct val="115000"/>
              </a:lnSpc>
              <a:spcBef>
                <a:spcPts val="0"/>
              </a:spcBef>
              <a:spcAft>
                <a:spcPts val="0"/>
              </a:spcAft>
              <a:buClr>
                <a:schemeClr val="dk1"/>
              </a:buClr>
              <a:buSzPts val="1100"/>
              <a:buFont typeface="Arial"/>
              <a:buNone/>
            </a:pPr>
            <a:r>
              <a:rPr lang="en" sz="1600">
                <a:solidFill>
                  <a:srgbClr val="FFFFFF"/>
                </a:solidFill>
                <a:latin typeface="Open Sans"/>
                <a:ea typeface="Open Sans"/>
                <a:cs typeface="Open Sans"/>
                <a:sym typeface="Open Sans"/>
              </a:rPr>
              <a:t>The ‘</a:t>
            </a:r>
            <a:r>
              <a:rPr b="1" lang="en" sz="1600">
                <a:solidFill>
                  <a:srgbClr val="FFFFFF"/>
                </a:solidFill>
                <a:latin typeface="Open Sans"/>
                <a:ea typeface="Open Sans"/>
                <a:cs typeface="Open Sans"/>
                <a:sym typeface="Open Sans"/>
              </a:rPr>
              <a:t>Global Count</a:t>
            </a:r>
            <a:r>
              <a:rPr lang="en" sz="1600">
                <a:solidFill>
                  <a:srgbClr val="FFFFFF"/>
                </a:solidFill>
                <a:latin typeface="Open Sans"/>
                <a:ea typeface="Open Sans"/>
                <a:cs typeface="Open Sans"/>
                <a:sym typeface="Open Sans"/>
              </a:rPr>
              <a:t>’, a project of </a:t>
            </a:r>
            <a:r>
              <a:rPr b="1" lang="en" sz="1600">
                <a:solidFill>
                  <a:srgbClr val="FFFFFF"/>
                </a:solidFill>
                <a:latin typeface="Open Sans"/>
                <a:ea typeface="Open Sans"/>
                <a:cs typeface="Open Sans"/>
                <a:sym typeface="Open Sans"/>
              </a:rPr>
              <a:t>Women’s March Global</a:t>
            </a:r>
            <a:r>
              <a:rPr lang="en" sz="1600">
                <a:solidFill>
                  <a:srgbClr val="FFFFFF"/>
                </a:solidFill>
                <a:latin typeface="Open Sans"/>
                <a:ea typeface="Open Sans"/>
                <a:cs typeface="Open Sans"/>
                <a:sym typeface="Open Sans"/>
              </a:rPr>
              <a:t> and a major ongoing campaign from the leading women’s rights organisations that is polling women and gender-diverse people worldwide on the cultural, social, political, and economic barriers to their advancement.  </a:t>
            </a:r>
            <a:endParaRPr sz="1600">
              <a:solidFill>
                <a:srgbClr val="FFFFFF"/>
              </a:solidFill>
              <a:latin typeface="Open Sans"/>
              <a:ea typeface="Open Sans"/>
              <a:cs typeface="Open Sans"/>
              <a:sym typeface="Open Sans"/>
            </a:endParaRPr>
          </a:p>
          <a:p>
            <a:pPr indent="0" lvl="0" marL="0" rtl="0" algn="just">
              <a:lnSpc>
                <a:spcPct val="115000"/>
              </a:lnSpc>
              <a:spcBef>
                <a:spcPts val="0"/>
              </a:spcBef>
              <a:spcAft>
                <a:spcPts val="0"/>
              </a:spcAft>
              <a:buClr>
                <a:schemeClr val="dk1"/>
              </a:buClr>
              <a:buSzPts val="1100"/>
              <a:buFont typeface="Arial"/>
              <a:buNone/>
            </a:pPr>
            <a:r>
              <a:t/>
            </a:r>
            <a:endParaRPr sz="1600">
              <a:solidFill>
                <a:srgbClr val="FFFFFF"/>
              </a:solidFill>
              <a:latin typeface="Open Sans"/>
              <a:ea typeface="Open Sans"/>
              <a:cs typeface="Open Sans"/>
              <a:sym typeface="Open Sans"/>
            </a:endParaRPr>
          </a:p>
          <a:p>
            <a:pPr indent="0" lvl="0" marL="0" rtl="0" algn="just">
              <a:lnSpc>
                <a:spcPct val="115000"/>
              </a:lnSpc>
              <a:spcBef>
                <a:spcPts val="0"/>
              </a:spcBef>
              <a:spcAft>
                <a:spcPts val="0"/>
              </a:spcAft>
              <a:buClr>
                <a:schemeClr val="dk1"/>
              </a:buClr>
              <a:buSzPts val="1100"/>
              <a:buFont typeface="Arial"/>
              <a:buNone/>
            </a:pPr>
            <a:r>
              <a:rPr lang="en" sz="1600">
                <a:solidFill>
                  <a:srgbClr val="FFFFFF"/>
                </a:solidFill>
                <a:latin typeface="Open Sans"/>
                <a:ea typeface="Open Sans"/>
                <a:cs typeface="Open Sans"/>
                <a:sym typeface="Open Sans"/>
              </a:rPr>
              <a:t>The campaign aims to redefine how women’s opinions, needs, and perspectives are taken into consideration by governments, institutions and international organisations. At the core of this campaign is the coming together and collaboration of like-minded movements and networks to centre the voices of women in the Global Reset and ensure that this data is extensive and representative enough to inform future efforts to progress gender equality. </a:t>
            </a:r>
            <a:endParaRPr sz="1600">
              <a:solidFill>
                <a:srgbClr val="FFFFFF"/>
              </a:solidFill>
              <a:latin typeface="Open Sans"/>
              <a:ea typeface="Open Sans"/>
              <a:cs typeface="Open Sans"/>
              <a:sym typeface="Open Sans"/>
            </a:endParaRPr>
          </a:p>
          <a:p>
            <a:pPr indent="0" lvl="0" marL="0" marR="0" rtl="0" algn="just">
              <a:lnSpc>
                <a:spcPct val="115000"/>
              </a:lnSpc>
              <a:spcBef>
                <a:spcPts val="1600"/>
              </a:spcBef>
              <a:spcAft>
                <a:spcPts val="800"/>
              </a:spcAft>
              <a:buClr>
                <a:schemeClr val="dk1"/>
              </a:buClr>
              <a:buSzPts val="1100"/>
              <a:buFont typeface="Arial"/>
              <a:buNone/>
            </a:pPr>
            <a:r>
              <a:t/>
            </a:r>
            <a:endParaRPr sz="1500">
              <a:solidFill>
                <a:srgbClr val="F1615C"/>
              </a:solidFill>
              <a:latin typeface="Poppins"/>
              <a:ea typeface="Poppins"/>
              <a:cs typeface="Poppins"/>
              <a:sym typeface="Poppins"/>
            </a:endParaRPr>
          </a:p>
        </p:txBody>
      </p:sp>
      <p:sp>
        <p:nvSpPr>
          <p:cNvPr id="344" name="Google Shape;344;p50"/>
          <p:cNvSpPr txBox="1"/>
          <p:nvPr/>
        </p:nvSpPr>
        <p:spPr>
          <a:xfrm>
            <a:off x="3200706" y="362329"/>
            <a:ext cx="35295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sz="2800">
              <a:solidFill>
                <a:srgbClr val="F1615C"/>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228600" y="0"/>
            <a:ext cx="5028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6"/>
                </a:solidFill>
                <a:latin typeface="Roboto"/>
                <a:ea typeface="Roboto"/>
                <a:cs typeface="Roboto"/>
                <a:sym typeface="Roboto"/>
              </a:rPr>
              <a:t>#datathon</a:t>
            </a:r>
            <a:r>
              <a:rPr lang="en" sz="3600">
                <a:latin typeface="Roboto"/>
                <a:ea typeface="Roboto"/>
                <a:cs typeface="Roboto"/>
                <a:sym typeface="Roboto"/>
              </a:rPr>
              <a:t> Agenda</a:t>
            </a:r>
            <a:endParaRPr sz="3600">
              <a:latin typeface="Roboto"/>
              <a:ea typeface="Roboto"/>
              <a:cs typeface="Roboto"/>
              <a:sym typeface="Roboto"/>
            </a:endParaRPr>
          </a:p>
        </p:txBody>
      </p:sp>
      <p:sp>
        <p:nvSpPr>
          <p:cNvPr id="160" name="Google Shape;160;p33"/>
          <p:cNvSpPr txBox="1"/>
          <p:nvPr/>
        </p:nvSpPr>
        <p:spPr>
          <a:xfrm>
            <a:off x="73825" y="1216125"/>
            <a:ext cx="8635200" cy="3093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Raleway"/>
              <a:buAutoNum type="arabicPeriod"/>
            </a:pPr>
            <a:r>
              <a:rPr lang="en" sz="2100">
                <a:solidFill>
                  <a:schemeClr val="dk1"/>
                </a:solidFill>
                <a:latin typeface="Raleway"/>
                <a:ea typeface="Raleway"/>
                <a:cs typeface="Raleway"/>
                <a:sym typeface="Raleway"/>
              </a:rPr>
              <a:t>Overview of Data for Good</a:t>
            </a:r>
            <a:endParaRPr sz="2100">
              <a:solidFill>
                <a:schemeClr val="dk1"/>
              </a:solidFill>
              <a:latin typeface="Raleway"/>
              <a:ea typeface="Raleway"/>
              <a:cs typeface="Raleway"/>
              <a:sym typeface="Raleway"/>
            </a:endParaRPr>
          </a:p>
          <a:p>
            <a:pPr indent="0" lvl="0" marL="457200" rtl="0" algn="l">
              <a:spcBef>
                <a:spcPts val="0"/>
              </a:spcBef>
              <a:spcAft>
                <a:spcPts val="0"/>
              </a:spcAft>
              <a:buNone/>
            </a:pPr>
            <a:r>
              <a:t/>
            </a:r>
            <a:endParaRPr sz="2100">
              <a:solidFill>
                <a:schemeClr val="dk1"/>
              </a:solidFill>
              <a:latin typeface="Raleway"/>
              <a:ea typeface="Raleway"/>
              <a:cs typeface="Raleway"/>
              <a:sym typeface="Raleway"/>
            </a:endParaRPr>
          </a:p>
          <a:p>
            <a:pPr indent="-361950" lvl="0" marL="457200" rtl="0" algn="l">
              <a:spcBef>
                <a:spcPts val="0"/>
              </a:spcBef>
              <a:spcAft>
                <a:spcPts val="0"/>
              </a:spcAft>
              <a:buClr>
                <a:schemeClr val="dk1"/>
              </a:buClr>
              <a:buSzPts val="2100"/>
              <a:buFont typeface="Raleway"/>
              <a:buAutoNum type="arabicPeriod"/>
            </a:pPr>
            <a:r>
              <a:rPr lang="en" sz="2100">
                <a:solidFill>
                  <a:schemeClr val="dk1"/>
                </a:solidFill>
                <a:latin typeface="Raleway"/>
                <a:ea typeface="Raleway"/>
                <a:cs typeface="Raleway"/>
                <a:sym typeface="Raleway"/>
              </a:rPr>
              <a:t>What to expect at a Datathon</a:t>
            </a:r>
            <a:endParaRPr sz="2100">
              <a:solidFill>
                <a:schemeClr val="dk1"/>
              </a:solidFill>
              <a:latin typeface="Raleway"/>
              <a:ea typeface="Raleway"/>
              <a:cs typeface="Raleway"/>
              <a:sym typeface="Raleway"/>
            </a:endParaRPr>
          </a:p>
          <a:p>
            <a:pPr indent="0" lvl="0" marL="457200" rtl="0" algn="l">
              <a:spcBef>
                <a:spcPts val="0"/>
              </a:spcBef>
              <a:spcAft>
                <a:spcPts val="0"/>
              </a:spcAft>
              <a:buNone/>
            </a:pPr>
            <a:r>
              <a:t/>
            </a:r>
            <a:endParaRPr sz="2100">
              <a:solidFill>
                <a:schemeClr val="dk1"/>
              </a:solidFill>
              <a:latin typeface="Raleway"/>
              <a:ea typeface="Raleway"/>
              <a:cs typeface="Raleway"/>
              <a:sym typeface="Raleway"/>
            </a:endParaRPr>
          </a:p>
          <a:p>
            <a:pPr indent="-361950" lvl="0" marL="457200" rtl="0" algn="l">
              <a:spcBef>
                <a:spcPts val="0"/>
              </a:spcBef>
              <a:spcAft>
                <a:spcPts val="0"/>
              </a:spcAft>
              <a:buClr>
                <a:schemeClr val="dk1"/>
              </a:buClr>
              <a:buSzPts val="2100"/>
              <a:buFont typeface="Raleway"/>
              <a:buAutoNum type="arabicPeriod"/>
            </a:pPr>
            <a:r>
              <a:rPr lang="en" sz="2100">
                <a:solidFill>
                  <a:schemeClr val="dk1"/>
                </a:solidFill>
                <a:latin typeface="Raleway"/>
                <a:ea typeface="Raleway"/>
                <a:cs typeface="Raleway"/>
                <a:sym typeface="Raleway"/>
              </a:rPr>
              <a:t>Business problem</a:t>
            </a:r>
            <a:endParaRPr sz="2100">
              <a:solidFill>
                <a:schemeClr val="dk1"/>
              </a:solidFill>
              <a:latin typeface="Raleway"/>
              <a:ea typeface="Raleway"/>
              <a:cs typeface="Raleway"/>
              <a:sym typeface="Raleway"/>
            </a:endParaRPr>
          </a:p>
          <a:p>
            <a:pPr indent="0" lvl="0" marL="457200" rtl="0" algn="l">
              <a:spcBef>
                <a:spcPts val="0"/>
              </a:spcBef>
              <a:spcAft>
                <a:spcPts val="0"/>
              </a:spcAft>
              <a:buNone/>
            </a:pPr>
            <a:r>
              <a:t/>
            </a:r>
            <a:endParaRPr sz="2100">
              <a:solidFill>
                <a:schemeClr val="dk1"/>
              </a:solidFill>
              <a:latin typeface="Raleway"/>
              <a:ea typeface="Raleway"/>
              <a:cs typeface="Raleway"/>
              <a:sym typeface="Raleway"/>
            </a:endParaRPr>
          </a:p>
          <a:p>
            <a:pPr indent="-361950" lvl="0" marL="457200" rtl="0" algn="l">
              <a:spcBef>
                <a:spcPts val="0"/>
              </a:spcBef>
              <a:spcAft>
                <a:spcPts val="0"/>
              </a:spcAft>
              <a:buClr>
                <a:schemeClr val="dk1"/>
              </a:buClr>
              <a:buSzPts val="2100"/>
              <a:buFont typeface="Raleway"/>
              <a:buAutoNum type="arabicPeriod"/>
            </a:pPr>
            <a:r>
              <a:rPr lang="en" sz="2100">
                <a:solidFill>
                  <a:schemeClr val="dk1"/>
                </a:solidFill>
                <a:latin typeface="Raleway"/>
                <a:ea typeface="Raleway"/>
                <a:cs typeface="Raleway"/>
                <a:sym typeface="Raleway"/>
              </a:rPr>
              <a:t>Overview of the data</a:t>
            </a:r>
            <a:endParaRPr sz="2100">
              <a:solidFill>
                <a:schemeClr val="dk1"/>
              </a:solidFill>
              <a:latin typeface="Raleway"/>
              <a:ea typeface="Raleway"/>
              <a:cs typeface="Raleway"/>
              <a:sym typeface="Raleway"/>
            </a:endParaRPr>
          </a:p>
          <a:p>
            <a:pPr indent="0" lvl="0" marL="457200" marR="0" rtl="0" algn="l">
              <a:lnSpc>
                <a:spcPct val="100000"/>
              </a:lnSpc>
              <a:spcBef>
                <a:spcPts val="0"/>
              </a:spcBef>
              <a:spcAft>
                <a:spcPts val="0"/>
              </a:spcAft>
              <a:buNone/>
            </a:pPr>
            <a:r>
              <a:t/>
            </a:r>
            <a:endParaRPr sz="2100">
              <a:solidFill>
                <a:schemeClr val="dk1"/>
              </a:solidFill>
              <a:latin typeface="Raleway"/>
              <a:ea typeface="Raleway"/>
              <a:cs typeface="Raleway"/>
              <a:sym typeface="Raleway"/>
            </a:endParaRPr>
          </a:p>
          <a:p>
            <a:pPr indent="-361950" lvl="0" marL="457200" marR="0" rtl="0" algn="l">
              <a:lnSpc>
                <a:spcPct val="100000"/>
              </a:lnSpc>
              <a:spcBef>
                <a:spcPts val="0"/>
              </a:spcBef>
              <a:spcAft>
                <a:spcPts val="0"/>
              </a:spcAft>
              <a:buClr>
                <a:schemeClr val="dk1"/>
              </a:buClr>
              <a:buSzPts val="2100"/>
              <a:buFont typeface="Raleway"/>
              <a:buAutoNum type="arabicPeriod"/>
            </a:pPr>
            <a:r>
              <a:rPr lang="en" sz="2100">
                <a:solidFill>
                  <a:schemeClr val="dk1"/>
                </a:solidFill>
                <a:latin typeface="Raleway"/>
                <a:ea typeface="Raleway"/>
                <a:cs typeface="Raleway"/>
                <a:sym typeface="Raleway"/>
              </a:rPr>
              <a:t>Analysis Tips &amp; </a:t>
            </a:r>
            <a:r>
              <a:rPr lang="en" sz="2100">
                <a:solidFill>
                  <a:schemeClr val="dk1"/>
                </a:solidFill>
                <a:latin typeface="Raleway"/>
                <a:ea typeface="Raleway"/>
                <a:cs typeface="Raleway"/>
                <a:sym typeface="Raleway"/>
              </a:rPr>
              <a:t>Considerations </a:t>
            </a:r>
            <a:endParaRPr sz="2100">
              <a:solidFill>
                <a:schemeClr val="dk1"/>
              </a:solidFill>
              <a:latin typeface="Raleway"/>
              <a:ea typeface="Raleway"/>
              <a:cs typeface="Raleway"/>
              <a:sym typeface="Raleway"/>
            </a:endParaRPr>
          </a:p>
        </p:txBody>
      </p:sp>
      <p:sp>
        <p:nvSpPr>
          <p:cNvPr id="161" name="Google Shape;161;p33"/>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txBox="1"/>
          <p:nvPr/>
        </p:nvSpPr>
        <p:spPr>
          <a:xfrm>
            <a:off x="227525" y="402500"/>
            <a:ext cx="8242800" cy="390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1600">
                <a:solidFill>
                  <a:schemeClr val="dk1"/>
                </a:solidFill>
              </a:rPr>
              <a:t>In 2021, </a:t>
            </a:r>
            <a:r>
              <a:rPr lang="en" sz="1600">
                <a:solidFill>
                  <a:schemeClr val="dk1"/>
                </a:solidFill>
              </a:rPr>
              <a:t>Women's March Global partnered with nearly a hundred movements and organisations to democratise the project of global gender equality in an unprecedented collective action: </a:t>
            </a:r>
            <a:r>
              <a:rPr b="1" lang="en" sz="1600">
                <a:solidFill>
                  <a:schemeClr val="dk1"/>
                </a:solidFill>
              </a:rPr>
              <a:t>Global Count</a:t>
            </a:r>
            <a:r>
              <a:rPr lang="en" sz="1600">
                <a:solidFill>
                  <a:schemeClr val="dk1"/>
                </a:solidFill>
              </a:rPr>
              <a:t>.</a:t>
            </a: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600">
                <a:solidFill>
                  <a:schemeClr val="dk1"/>
                </a:solidFill>
              </a:rPr>
              <a:t>Global Count </a:t>
            </a:r>
            <a:r>
              <a:rPr lang="en" sz="1600">
                <a:solidFill>
                  <a:schemeClr val="dk1"/>
                </a:solidFill>
              </a:rPr>
              <a:t>is a project that maps critical issues facing women and gender diverse people in order to redefine how women’s opinions, needs, and perspectives inform policy agendas, and guide decision-making by governments, institutions, and international organisations.</a:t>
            </a: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Global Count asked:</a:t>
            </a:r>
            <a:r>
              <a:rPr lang="en" sz="1100">
                <a:solidFill>
                  <a:schemeClr val="dk1"/>
                </a:solidFill>
              </a:rPr>
              <a:t>	</a:t>
            </a:r>
            <a:endParaRPr sz="1100">
              <a:solidFill>
                <a:schemeClr val="dk1"/>
              </a:solidFill>
            </a:endParaRPr>
          </a:p>
          <a:p>
            <a:pPr indent="-323850" lvl="0" marL="457200" rtl="0" algn="l">
              <a:lnSpc>
                <a:spcPct val="115000"/>
              </a:lnSpc>
              <a:spcBef>
                <a:spcPts val="1200"/>
              </a:spcBef>
              <a:spcAft>
                <a:spcPts val="0"/>
              </a:spcAft>
              <a:buClr>
                <a:schemeClr val="dk1"/>
              </a:buClr>
              <a:buSzPts val="1500"/>
              <a:buAutoNum type="arabicPeriod"/>
            </a:pPr>
            <a:r>
              <a:rPr lang="en">
                <a:solidFill>
                  <a:schemeClr val="dk1"/>
                </a:solidFill>
              </a:rPr>
              <a:t>What issues are most critical for women and gender-diverse people?</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lang="en">
                <a:solidFill>
                  <a:schemeClr val="dk1"/>
                </a:solidFill>
              </a:rPr>
              <a:t>Which barriers to progress on these issues do they experience? </a:t>
            </a:r>
            <a:r>
              <a:rPr lang="en" sz="1500">
                <a:solidFill>
                  <a:schemeClr val="dk1"/>
                </a:solidFill>
              </a:rPr>
              <a:t>	</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lang="en">
                <a:solidFill>
                  <a:schemeClr val="dk1"/>
                </a:solidFill>
              </a:rPr>
              <a:t>Which</a:t>
            </a:r>
            <a:r>
              <a:rPr lang="en">
                <a:solidFill>
                  <a:schemeClr val="dk1"/>
                </a:solidFill>
              </a:rPr>
              <a:t> organisations are helpful in realising progress on these issues and barriers?</a:t>
            </a:r>
            <a:endParaRPr>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lang="en">
                <a:solidFill>
                  <a:schemeClr val="dk1"/>
                </a:solidFill>
              </a:rPr>
              <a:t>What does progress for women’s human rights look like for you in 10 years?</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Peer Reviewers:</a:t>
            </a:r>
            <a:endParaRPr/>
          </a:p>
        </p:txBody>
      </p:sp>
      <p:sp>
        <p:nvSpPr>
          <p:cNvPr id="355" name="Google Shape;355;p52"/>
          <p:cNvSpPr txBox="1"/>
          <p:nvPr/>
        </p:nvSpPr>
        <p:spPr>
          <a:xfrm>
            <a:off x="1010425" y="1336775"/>
            <a:ext cx="6527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Adrianne Bradford, University of Maryland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Alena Sharday Maze, University of Maryland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Alexandra Pittman, Impact Mapper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Kimberlé Crenshaw, African American Policy Forum (AAPF)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Sarah Dickins, Plan International</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53"/>
          <p:cNvPicPr preferRelativeResize="0"/>
          <p:nvPr/>
        </p:nvPicPr>
        <p:blipFill>
          <a:blip r:embed="rId3">
            <a:alphaModFix/>
          </a:blip>
          <a:stretch>
            <a:fillRect/>
          </a:stretch>
        </p:blipFill>
        <p:spPr>
          <a:xfrm>
            <a:off x="152400" y="152400"/>
            <a:ext cx="8169451" cy="4403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4"/>
          <p:cNvPicPr preferRelativeResize="0"/>
          <p:nvPr/>
        </p:nvPicPr>
        <p:blipFill>
          <a:blip r:embed="rId3">
            <a:alphaModFix/>
          </a:blip>
          <a:stretch>
            <a:fillRect/>
          </a:stretch>
        </p:blipFill>
        <p:spPr>
          <a:xfrm>
            <a:off x="152400" y="152400"/>
            <a:ext cx="8839197" cy="3949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5"/>
          <p:cNvPicPr preferRelativeResize="0"/>
          <p:nvPr/>
        </p:nvPicPr>
        <p:blipFill>
          <a:blip r:embed="rId3">
            <a:alphaModFix/>
          </a:blip>
          <a:stretch>
            <a:fillRect/>
          </a:stretch>
        </p:blipFill>
        <p:spPr>
          <a:xfrm>
            <a:off x="152400" y="152400"/>
            <a:ext cx="8326350" cy="4386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6"/>
          <p:cNvSpPr txBox="1"/>
          <p:nvPr/>
        </p:nvSpPr>
        <p:spPr>
          <a:xfrm>
            <a:off x="1872550" y="1802550"/>
            <a:ext cx="4935000" cy="17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800">
                <a:solidFill>
                  <a:schemeClr val="dk1"/>
                </a:solidFill>
              </a:rPr>
              <a:t>Global Count is an opportunity to ensure women and gender-diverse people themselves define what is needed on policy and funding decisions that impact them, using gendered data.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Survey Description</a:t>
            </a:r>
            <a:endParaRPr/>
          </a:p>
        </p:txBody>
      </p:sp>
      <p:sp>
        <p:nvSpPr>
          <p:cNvPr id="381" name="Google Shape;381;p57"/>
          <p:cNvSpPr txBox="1"/>
          <p:nvPr/>
        </p:nvSpPr>
        <p:spPr>
          <a:xfrm>
            <a:off x="489450" y="1274100"/>
            <a:ext cx="75126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Survey was promoted using Facebook organic and advertising</a:t>
            </a:r>
            <a:endParaRPr/>
          </a:p>
          <a:p>
            <a:pPr indent="-317500" lvl="1" marL="914400" rtl="0" algn="l">
              <a:spcBef>
                <a:spcPts val="0"/>
              </a:spcBef>
              <a:spcAft>
                <a:spcPts val="0"/>
              </a:spcAft>
              <a:buSzPts val="1400"/>
              <a:buChar char="○"/>
            </a:pPr>
            <a:r>
              <a:rPr lang="en"/>
              <a:t>Targeted to women and gender diverse people, by country, by language</a:t>
            </a:r>
            <a:endParaRPr/>
          </a:p>
          <a:p>
            <a:pPr indent="-317500" lvl="0" marL="457200" rtl="0" algn="l">
              <a:spcBef>
                <a:spcPts val="0"/>
              </a:spcBef>
              <a:spcAft>
                <a:spcPts val="0"/>
              </a:spcAft>
              <a:buSzPts val="1400"/>
              <a:buChar char="●"/>
            </a:pPr>
            <a:r>
              <a:rPr lang="en"/>
              <a:t>Survey captured using Momentiv Enterprise (SurveyMonkey) - online only</a:t>
            </a:r>
            <a:endParaRPr/>
          </a:p>
          <a:p>
            <a:pPr indent="-317500" lvl="0" marL="457200" rtl="0" algn="l">
              <a:spcBef>
                <a:spcPts val="0"/>
              </a:spcBef>
              <a:spcAft>
                <a:spcPts val="0"/>
              </a:spcAft>
              <a:buSzPts val="1400"/>
              <a:buChar char="●"/>
            </a:pPr>
            <a:r>
              <a:rPr lang="en"/>
              <a:t>Three survey versions:</a:t>
            </a:r>
            <a:endParaRPr/>
          </a:p>
          <a:p>
            <a:pPr indent="-317500" lvl="1" marL="914400" rtl="0" algn="l">
              <a:spcBef>
                <a:spcPts val="0"/>
              </a:spcBef>
              <a:spcAft>
                <a:spcPts val="0"/>
              </a:spcAft>
              <a:buSzPts val="1400"/>
              <a:buChar char="○"/>
            </a:pPr>
            <a:r>
              <a:rPr lang="en"/>
              <a:t>Long</a:t>
            </a:r>
            <a:endParaRPr/>
          </a:p>
          <a:p>
            <a:pPr indent="-317500" lvl="1" marL="914400" rtl="0" algn="l">
              <a:spcBef>
                <a:spcPts val="0"/>
              </a:spcBef>
              <a:spcAft>
                <a:spcPts val="0"/>
              </a:spcAft>
              <a:buSzPts val="1400"/>
              <a:buChar char="○"/>
            </a:pPr>
            <a:r>
              <a:rPr lang="en"/>
              <a:t>Medium (Mid)</a:t>
            </a:r>
            <a:endParaRPr/>
          </a:p>
          <a:p>
            <a:pPr indent="-317500" lvl="1" marL="914400" rtl="0" algn="l">
              <a:spcBef>
                <a:spcPts val="0"/>
              </a:spcBef>
              <a:spcAft>
                <a:spcPts val="0"/>
              </a:spcAft>
              <a:buSzPts val="1400"/>
              <a:buChar char="○"/>
            </a:pPr>
            <a:r>
              <a:rPr lang="en"/>
              <a:t>Short</a:t>
            </a:r>
            <a:endParaRPr/>
          </a:p>
          <a:p>
            <a:pPr indent="-317500" lvl="0" marL="457200" rtl="0" algn="l">
              <a:spcBef>
                <a:spcPts val="0"/>
              </a:spcBef>
              <a:spcAft>
                <a:spcPts val="0"/>
              </a:spcAft>
              <a:buSzPts val="1400"/>
              <a:buChar char="●"/>
            </a:pPr>
            <a:r>
              <a:rPr lang="en"/>
              <a:t>Acquisition Period for dataset: Jan 21 - June 1, 2021</a:t>
            </a:r>
            <a:endParaRPr/>
          </a:p>
          <a:p>
            <a:pPr indent="-317500" lvl="0" marL="457200" rtl="0" algn="l">
              <a:spcBef>
                <a:spcPts val="0"/>
              </a:spcBef>
              <a:spcAft>
                <a:spcPts val="0"/>
              </a:spcAft>
              <a:buSzPts val="1400"/>
              <a:buChar char="●"/>
            </a:pPr>
            <a:r>
              <a:rPr lang="en"/>
              <a:t>Survey offered in 17 languages.</a:t>
            </a:r>
            <a:endParaRPr/>
          </a:p>
          <a:p>
            <a:pPr indent="-317500" lvl="0" marL="457200" rtl="0" algn="l">
              <a:spcBef>
                <a:spcPts val="0"/>
              </a:spcBef>
              <a:spcAft>
                <a:spcPts val="0"/>
              </a:spcAft>
              <a:buClr>
                <a:schemeClr val="dk1"/>
              </a:buClr>
              <a:buSzPts val="1400"/>
              <a:buChar char="●"/>
            </a:pPr>
            <a:r>
              <a:rPr lang="en">
                <a:solidFill>
                  <a:schemeClr val="dk1"/>
                </a:solidFill>
              </a:rPr>
              <a:t>Anonymous: No personally identifiable information was captured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Survey captured using Momentiv Enterprise (SurveyMonkey) - online only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~32K survey responses were collected.  ~8K were removed because they were blank.</a:t>
            </a:r>
            <a:endParaRPr>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Survey Questions</a:t>
            </a:r>
            <a:endParaRPr/>
          </a:p>
        </p:txBody>
      </p:sp>
      <p:sp>
        <p:nvSpPr>
          <p:cNvPr id="387" name="Google Shape;387;p58"/>
          <p:cNvSpPr txBox="1"/>
          <p:nvPr/>
        </p:nvSpPr>
        <p:spPr>
          <a:xfrm>
            <a:off x="489450" y="1274100"/>
            <a:ext cx="75126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Demographics: Age, Gender Identity, Ethnic Identity, Country, City/Town</a:t>
            </a:r>
            <a:endParaRPr/>
          </a:p>
          <a:p>
            <a:pPr indent="-317500" lvl="0" marL="457200" rtl="0" algn="l">
              <a:spcBef>
                <a:spcPts val="0"/>
              </a:spcBef>
              <a:spcAft>
                <a:spcPts val="0"/>
              </a:spcAft>
              <a:buSzPts val="1400"/>
              <a:buChar char="●"/>
            </a:pPr>
            <a:r>
              <a:rPr lang="en"/>
              <a:t>Group: Personal</a:t>
            </a:r>
            <a:endParaRPr/>
          </a:p>
          <a:p>
            <a:pPr indent="-317500" lvl="1" marL="914400" rtl="0" algn="l">
              <a:spcBef>
                <a:spcPts val="0"/>
              </a:spcBef>
              <a:spcAft>
                <a:spcPts val="0"/>
              </a:spcAft>
              <a:buSzPts val="1400"/>
              <a:buChar char="○"/>
            </a:pPr>
            <a:r>
              <a:rPr lang="en"/>
              <a:t>Which three issues are the most critical for you as a person?</a:t>
            </a:r>
            <a:endParaRPr/>
          </a:p>
          <a:p>
            <a:pPr indent="-317500" lvl="1" marL="914400" rtl="0" algn="l">
              <a:spcBef>
                <a:spcPts val="0"/>
              </a:spcBef>
              <a:spcAft>
                <a:spcPts val="0"/>
              </a:spcAft>
              <a:buSzPts val="1400"/>
              <a:buChar char="○"/>
            </a:pPr>
            <a:r>
              <a:rPr lang="en"/>
              <a:t>For each issue area - which sector is the greatest barrier to progress in advocating or campaigning for issue XXXXX</a:t>
            </a:r>
            <a:endParaRPr/>
          </a:p>
          <a:p>
            <a:pPr indent="-317500" lvl="1" marL="914400" rtl="0" algn="l">
              <a:spcBef>
                <a:spcPts val="0"/>
              </a:spcBef>
              <a:spcAft>
                <a:spcPts val="0"/>
              </a:spcAft>
              <a:buSzPts val="1400"/>
              <a:buChar char="○"/>
            </a:pPr>
            <a:r>
              <a:rPr lang="en">
                <a:solidFill>
                  <a:schemeClr val="dk1"/>
                </a:solidFill>
              </a:rPr>
              <a:t>What are up to three locally based organisations that you know of that are organising around these critical issues?</a:t>
            </a:r>
            <a:endParaRPr/>
          </a:p>
          <a:p>
            <a:pPr indent="-317500" lvl="0" marL="457200" rtl="0" algn="l">
              <a:spcBef>
                <a:spcPts val="0"/>
              </a:spcBef>
              <a:spcAft>
                <a:spcPts val="0"/>
              </a:spcAft>
              <a:buSzPts val="1400"/>
              <a:buChar char="●"/>
            </a:pPr>
            <a:r>
              <a:rPr lang="en">
                <a:solidFill>
                  <a:schemeClr val="dk1"/>
                </a:solidFill>
              </a:rPr>
              <a:t>Group: Regional (Long form only)</a:t>
            </a:r>
            <a:endParaRPr>
              <a:solidFill>
                <a:schemeClr val="dk1"/>
              </a:solidFill>
            </a:endParaRPr>
          </a:p>
          <a:p>
            <a:pPr indent="-317500" lvl="1" marL="914400" rtl="0" algn="l">
              <a:spcBef>
                <a:spcPts val="0"/>
              </a:spcBef>
              <a:spcAft>
                <a:spcPts val="0"/>
              </a:spcAft>
              <a:buSzPts val="1400"/>
              <a:buChar char="○"/>
            </a:pPr>
            <a:r>
              <a:rPr lang="en"/>
              <a:t>Which three issues most impact the city/town in which you live?</a:t>
            </a:r>
            <a:endParaRPr>
              <a:solidFill>
                <a:schemeClr val="dk1"/>
              </a:solidFill>
            </a:endParaRPr>
          </a:p>
          <a:p>
            <a:pPr indent="-317500" lvl="1" marL="914400" rtl="0" algn="l">
              <a:spcBef>
                <a:spcPts val="0"/>
              </a:spcBef>
              <a:spcAft>
                <a:spcPts val="0"/>
              </a:spcAft>
              <a:buSzPts val="1400"/>
              <a:buChar char="○"/>
            </a:pPr>
            <a:r>
              <a:rPr lang="en">
                <a:solidFill>
                  <a:schemeClr val="dk1"/>
                </a:solidFill>
              </a:rPr>
              <a:t>For this issue area - which sector is the greatest barrier to progress in advocating or campaigning for issue XXXXX</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What are up to three locally based organisations that you know of that are organising around these critical issues?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What does progress for women’s human rights look like for you in 10 years?</a:t>
            </a:r>
            <a:endParaRPr>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9"/>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393" name="Google Shape;393;p59"/>
          <p:cNvSpPr/>
          <p:nvPr/>
        </p:nvSpPr>
        <p:spPr>
          <a:xfrm>
            <a:off x="2893700" y="1570601"/>
            <a:ext cx="5437800" cy="223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Business </a:t>
            </a:r>
            <a:endParaRPr b="1" sz="6000">
              <a:solidFill>
                <a:srgbClr val="A5A5A5"/>
              </a:solidFill>
              <a:latin typeface="Raleway"/>
              <a:ea typeface="Raleway"/>
              <a:cs typeface="Raleway"/>
              <a:sym typeface="Raleway"/>
            </a:endParaRPr>
          </a:p>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Problem</a:t>
            </a:r>
            <a:endParaRPr b="1" sz="6000">
              <a:solidFill>
                <a:srgbClr val="A5A5A5"/>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0"/>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Business Problem</a:t>
            </a:r>
            <a:endParaRPr sz="3600">
              <a:solidFill>
                <a:schemeClr val="accent2"/>
              </a:solidFill>
            </a:endParaRPr>
          </a:p>
        </p:txBody>
      </p:sp>
      <p:sp>
        <p:nvSpPr>
          <p:cNvPr id="399" name="Google Shape;399;p60"/>
          <p:cNvSpPr txBox="1"/>
          <p:nvPr>
            <p:ph idx="1" type="body"/>
          </p:nvPr>
        </p:nvSpPr>
        <p:spPr>
          <a:xfrm>
            <a:off x="311700" y="873525"/>
            <a:ext cx="8520600" cy="401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34343"/>
                </a:solidFill>
              </a:rPr>
              <a:t>Descriptive </a:t>
            </a:r>
            <a:r>
              <a:rPr b="1" lang="en" sz="1600">
                <a:solidFill>
                  <a:srgbClr val="434343"/>
                </a:solidFill>
              </a:rPr>
              <a:t>Analysis</a:t>
            </a:r>
            <a:r>
              <a:rPr b="1" lang="en" sz="1600">
                <a:solidFill>
                  <a:srgbClr val="434343"/>
                </a:solidFill>
              </a:rPr>
              <a:t> for Critical Issues - General</a:t>
            </a:r>
            <a:endParaRPr b="1" sz="1600">
              <a:solidFill>
                <a:srgbClr val="434343"/>
              </a:solidFill>
            </a:endParaRPr>
          </a:p>
          <a:p>
            <a:pPr indent="0" lvl="0" marL="0" rtl="0" algn="l">
              <a:lnSpc>
                <a:spcPct val="115000"/>
              </a:lnSpc>
              <a:spcBef>
                <a:spcPts val="0"/>
              </a:spcBef>
              <a:spcAft>
                <a:spcPts val="0"/>
              </a:spcAft>
              <a:buNone/>
            </a:pPr>
            <a:r>
              <a:t/>
            </a:r>
            <a:endParaRPr b="1" sz="800">
              <a:solidFill>
                <a:srgbClr val="434343"/>
              </a:solidFill>
            </a:endParaRPr>
          </a:p>
          <a:p>
            <a:pPr indent="-317500" lvl="0" marL="457200" rtl="0" algn="l">
              <a:lnSpc>
                <a:spcPct val="115000"/>
              </a:lnSpc>
              <a:spcBef>
                <a:spcPts val="0"/>
              </a:spcBef>
              <a:spcAft>
                <a:spcPts val="0"/>
              </a:spcAft>
              <a:buClr>
                <a:srgbClr val="434343"/>
              </a:buClr>
              <a:buSzPts val="1400"/>
              <a:buAutoNum type="arabicPeriod"/>
            </a:pPr>
            <a:r>
              <a:rPr i="1" lang="en" sz="1400">
                <a:solidFill>
                  <a:srgbClr val="434343"/>
                </a:solidFill>
              </a:rPr>
              <a:t>What are the most critical issues that survey respondents face </a:t>
            </a:r>
            <a:endParaRPr i="1" sz="1400">
              <a:solidFill>
                <a:srgbClr val="434343"/>
              </a:solidFill>
            </a:endParaRPr>
          </a:p>
          <a:p>
            <a:pPr indent="-317500" lvl="0" marL="457200" rtl="0" algn="l">
              <a:lnSpc>
                <a:spcPct val="115000"/>
              </a:lnSpc>
              <a:spcBef>
                <a:spcPts val="0"/>
              </a:spcBef>
              <a:spcAft>
                <a:spcPts val="0"/>
              </a:spcAft>
              <a:buClr>
                <a:srgbClr val="434343"/>
              </a:buClr>
              <a:buSzPts val="1400"/>
              <a:buChar char="-"/>
            </a:pPr>
            <a:r>
              <a:rPr i="1" lang="en" sz="1400">
                <a:solidFill>
                  <a:srgbClr val="434343"/>
                </a:solidFill>
              </a:rPr>
              <a:t>1a) </a:t>
            </a:r>
            <a:r>
              <a:rPr lang="en" sz="1400">
                <a:solidFill>
                  <a:srgbClr val="434343"/>
                </a:solidFill>
              </a:rPr>
              <a:t>globally </a:t>
            </a:r>
            <a:endParaRPr sz="1400">
              <a:solidFill>
                <a:srgbClr val="434343"/>
              </a:solidFill>
            </a:endParaRPr>
          </a:p>
          <a:p>
            <a:pPr indent="-317500" lvl="0" marL="457200" rtl="0" algn="l">
              <a:lnSpc>
                <a:spcPct val="115000"/>
              </a:lnSpc>
              <a:spcBef>
                <a:spcPts val="0"/>
              </a:spcBef>
              <a:spcAft>
                <a:spcPts val="0"/>
              </a:spcAft>
              <a:buClr>
                <a:srgbClr val="434343"/>
              </a:buClr>
              <a:buSzPts val="1400"/>
              <a:buChar char="-"/>
            </a:pPr>
            <a:r>
              <a:rPr i="1" lang="en" sz="1400">
                <a:solidFill>
                  <a:srgbClr val="434343"/>
                </a:solidFill>
              </a:rPr>
              <a:t>1b)</a:t>
            </a:r>
            <a:r>
              <a:rPr lang="en" sz="1400">
                <a:solidFill>
                  <a:srgbClr val="434343"/>
                </a:solidFill>
              </a:rPr>
              <a:t> within each identity category (e.g. by country, gender identity, racial identity and by age) </a:t>
            </a:r>
            <a:endParaRPr sz="1400">
              <a:solidFill>
                <a:srgbClr val="434343"/>
              </a:solidFill>
            </a:endParaRPr>
          </a:p>
          <a:p>
            <a:pPr indent="-317500" lvl="0" marL="457200" rtl="0" algn="l">
              <a:lnSpc>
                <a:spcPct val="115000"/>
              </a:lnSpc>
              <a:spcBef>
                <a:spcPts val="0"/>
              </a:spcBef>
              <a:spcAft>
                <a:spcPts val="0"/>
              </a:spcAft>
              <a:buClr>
                <a:srgbClr val="434343"/>
              </a:buClr>
              <a:buSzPts val="1400"/>
              <a:buChar char="-"/>
            </a:pPr>
            <a:r>
              <a:rPr i="1" lang="en" sz="1400">
                <a:solidFill>
                  <a:srgbClr val="434343"/>
                </a:solidFill>
              </a:rPr>
              <a:t>1c)</a:t>
            </a:r>
            <a:r>
              <a:rPr lang="en" sz="1400">
                <a:solidFill>
                  <a:srgbClr val="434343"/>
                </a:solidFill>
              </a:rPr>
              <a:t> within multiple identity categories (e.g. black transgender, yound adult gender non-conforming/non-binary, older adult biracial/mixed race women, Asian transgender) </a:t>
            </a:r>
            <a:endParaRPr sz="1400">
              <a:solidFill>
                <a:srgbClr val="434343"/>
              </a:solidFill>
            </a:endParaRPr>
          </a:p>
          <a:p>
            <a:pPr indent="0" lvl="0" marL="0" rtl="0" algn="l">
              <a:lnSpc>
                <a:spcPct val="115000"/>
              </a:lnSpc>
              <a:spcBef>
                <a:spcPts val="0"/>
              </a:spcBef>
              <a:spcAft>
                <a:spcPts val="0"/>
              </a:spcAft>
              <a:buNone/>
            </a:pPr>
            <a:r>
              <a:t/>
            </a:r>
            <a:endParaRPr sz="1400">
              <a:solidFill>
                <a:srgbClr val="434343"/>
              </a:solidFill>
            </a:endParaRPr>
          </a:p>
          <a:p>
            <a:pPr indent="0" lvl="0" marL="0" rtl="0" algn="l">
              <a:lnSpc>
                <a:spcPct val="115000"/>
              </a:lnSpc>
              <a:spcBef>
                <a:spcPts val="0"/>
              </a:spcBef>
              <a:spcAft>
                <a:spcPts val="0"/>
              </a:spcAft>
              <a:buNone/>
            </a:pPr>
            <a:r>
              <a:rPr lang="en" sz="1400">
                <a:solidFill>
                  <a:srgbClr val="434343"/>
                </a:solidFill>
              </a:rPr>
              <a:t>Global Count is also interested in understanding insights like: “For participants that reported Violence, Harassment, and Abuse as the most critical issue they face, what was the second most critical issue they faced?”</a:t>
            </a:r>
            <a:endParaRPr sz="1400">
              <a:solidFill>
                <a:srgbClr val="434343"/>
              </a:solidFill>
            </a:endParaRPr>
          </a:p>
        </p:txBody>
      </p:sp>
      <p:sp>
        <p:nvSpPr>
          <p:cNvPr id="400" name="Google Shape;400;p60"/>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4"/>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167" name="Google Shape;167;p34"/>
          <p:cNvSpPr/>
          <p:nvPr/>
        </p:nvSpPr>
        <p:spPr>
          <a:xfrm>
            <a:off x="2857406" y="2076514"/>
            <a:ext cx="54378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3800">
                <a:solidFill>
                  <a:schemeClr val="accent6"/>
                </a:solidFill>
              </a:rPr>
              <a:t>What is dataforgood?</a:t>
            </a:r>
            <a:endParaRPr b="1" sz="3800">
              <a:solidFill>
                <a:schemeClr val="accent6"/>
              </a:solidFill>
            </a:endParaRPr>
          </a:p>
        </p:txBody>
      </p:sp>
      <p:sp>
        <p:nvSpPr>
          <p:cNvPr id="168" name="Google Shape;168;p34"/>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69" name="Google Shape;169;p34"/>
          <p:cNvPicPr preferRelativeResize="0"/>
          <p:nvPr/>
        </p:nvPicPr>
        <p:blipFill>
          <a:blip r:embed="rId4">
            <a:alphaModFix/>
          </a:blip>
          <a:stretch>
            <a:fillRect/>
          </a:stretch>
        </p:blipFill>
        <p:spPr>
          <a:xfrm>
            <a:off x="2857400" y="263199"/>
            <a:ext cx="4046749" cy="685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1"/>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Business Problem</a:t>
            </a:r>
            <a:endParaRPr sz="3600">
              <a:solidFill>
                <a:schemeClr val="accent2"/>
              </a:solidFill>
            </a:endParaRPr>
          </a:p>
        </p:txBody>
      </p:sp>
      <p:sp>
        <p:nvSpPr>
          <p:cNvPr id="406" name="Google Shape;406;p61"/>
          <p:cNvSpPr txBox="1"/>
          <p:nvPr>
            <p:ph idx="1" type="body"/>
          </p:nvPr>
        </p:nvSpPr>
        <p:spPr>
          <a:xfrm>
            <a:off x="311700" y="873525"/>
            <a:ext cx="8520600" cy="38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34343"/>
                </a:solidFill>
              </a:rPr>
              <a:t>Descriptive Analysis for Critical Issues - Sub-Groups</a:t>
            </a:r>
            <a:endParaRPr b="1" sz="1600">
              <a:solidFill>
                <a:srgbClr val="434343"/>
              </a:solidFill>
            </a:endParaRPr>
          </a:p>
          <a:p>
            <a:pPr indent="0" lvl="0" marL="0" rtl="0" algn="l">
              <a:lnSpc>
                <a:spcPct val="115000"/>
              </a:lnSpc>
              <a:spcBef>
                <a:spcPts val="0"/>
              </a:spcBef>
              <a:spcAft>
                <a:spcPts val="0"/>
              </a:spcAft>
              <a:buNone/>
            </a:pPr>
            <a:r>
              <a:t/>
            </a:r>
            <a:endParaRPr b="1" sz="800">
              <a:solidFill>
                <a:srgbClr val="434343"/>
              </a:solidFill>
            </a:endParaRPr>
          </a:p>
          <a:p>
            <a:pPr indent="0" lvl="0" marL="0" rtl="0" algn="l">
              <a:lnSpc>
                <a:spcPct val="115000"/>
              </a:lnSpc>
              <a:spcBef>
                <a:spcPts val="0"/>
              </a:spcBef>
              <a:spcAft>
                <a:spcPts val="0"/>
              </a:spcAft>
              <a:buNone/>
            </a:pPr>
            <a:r>
              <a:rPr i="1" lang="en" sz="1600">
                <a:solidFill>
                  <a:srgbClr val="434343"/>
                </a:solidFill>
              </a:rPr>
              <a:t>2. </a:t>
            </a:r>
            <a:r>
              <a:rPr i="1" lang="en" sz="1600">
                <a:solidFill>
                  <a:srgbClr val="434343"/>
                </a:solidFill>
              </a:rPr>
              <a:t>In which (sub)groups of survey respondents were certain issues reported as most critical?</a:t>
            </a:r>
            <a:endParaRPr i="1" sz="1600">
              <a:solidFill>
                <a:srgbClr val="434343"/>
              </a:solidFill>
            </a:endParaRPr>
          </a:p>
          <a:p>
            <a:pPr indent="0" lvl="0" marL="0" rtl="0" algn="l">
              <a:spcBef>
                <a:spcPts val="0"/>
              </a:spcBef>
              <a:spcAft>
                <a:spcPts val="0"/>
              </a:spcAft>
              <a:buNone/>
            </a:pPr>
            <a:r>
              <a:t/>
            </a:r>
            <a:endParaRPr sz="1600">
              <a:solidFill>
                <a:srgbClr val="434343"/>
              </a:solidFill>
            </a:endParaRPr>
          </a:p>
          <a:p>
            <a:pPr indent="0" lvl="0" marL="0" rtl="0" algn="l">
              <a:spcBef>
                <a:spcPts val="0"/>
              </a:spcBef>
              <a:spcAft>
                <a:spcPts val="0"/>
              </a:spcAft>
              <a:buNone/>
            </a:pPr>
            <a:r>
              <a:rPr lang="en" sz="1600">
                <a:solidFill>
                  <a:srgbClr val="434343"/>
                </a:solidFill>
              </a:rPr>
              <a:t>For example:</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In which </a:t>
            </a:r>
            <a:r>
              <a:rPr i="1" lang="en" sz="1600">
                <a:solidFill>
                  <a:srgbClr val="434343"/>
                </a:solidFill>
              </a:rPr>
              <a:t>age/gender identity/racial identity/country group</a:t>
            </a:r>
            <a:r>
              <a:rPr lang="en" sz="1600">
                <a:solidFill>
                  <a:srgbClr val="434343"/>
                </a:solidFill>
              </a:rPr>
              <a:t> was Sexual, Reproductive and Parental Health reported as the most critical issue?</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Which </a:t>
            </a:r>
            <a:r>
              <a:rPr i="1" lang="en" sz="1600">
                <a:solidFill>
                  <a:srgbClr val="434343"/>
                </a:solidFill>
              </a:rPr>
              <a:t>racial identity + gender identity group combination</a:t>
            </a:r>
            <a:r>
              <a:rPr lang="en" sz="1600">
                <a:solidFill>
                  <a:srgbClr val="434343"/>
                </a:solidFill>
              </a:rPr>
              <a:t> reported Sexual, Reproductive, </a:t>
            </a:r>
            <a:r>
              <a:rPr lang="en" sz="1600">
                <a:solidFill>
                  <a:srgbClr val="434343"/>
                </a:solidFill>
              </a:rPr>
              <a:t>and Parental Health as the most critical issue they were facing?</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Which (if any) racial identity group reported that Racial Equity was a critical issue that their local community faced, but not a critical issue that they personally faced?</a:t>
            </a:r>
            <a:endParaRPr sz="1600">
              <a:solidFill>
                <a:srgbClr val="434343"/>
              </a:solidFill>
            </a:endParaRPr>
          </a:p>
        </p:txBody>
      </p:sp>
      <p:sp>
        <p:nvSpPr>
          <p:cNvPr id="407" name="Google Shape;407;p61"/>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2"/>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Business Problem</a:t>
            </a:r>
            <a:endParaRPr sz="3600">
              <a:solidFill>
                <a:schemeClr val="accent2"/>
              </a:solidFill>
            </a:endParaRPr>
          </a:p>
        </p:txBody>
      </p:sp>
      <p:sp>
        <p:nvSpPr>
          <p:cNvPr id="413" name="Google Shape;413;p62"/>
          <p:cNvSpPr txBox="1"/>
          <p:nvPr>
            <p:ph idx="1" type="body"/>
          </p:nvPr>
        </p:nvSpPr>
        <p:spPr>
          <a:xfrm>
            <a:off x="311700" y="873525"/>
            <a:ext cx="8520600" cy="38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34343"/>
                </a:solidFill>
              </a:rPr>
              <a:t>Descriptive Analysis for Critical Issues - Combinations of Issues</a:t>
            </a:r>
            <a:endParaRPr b="1" sz="1600">
              <a:solidFill>
                <a:srgbClr val="434343"/>
              </a:solidFill>
            </a:endParaRPr>
          </a:p>
          <a:p>
            <a:pPr indent="0" lvl="0" marL="0" rtl="0" algn="l">
              <a:lnSpc>
                <a:spcPct val="115000"/>
              </a:lnSpc>
              <a:spcBef>
                <a:spcPts val="0"/>
              </a:spcBef>
              <a:spcAft>
                <a:spcPts val="0"/>
              </a:spcAft>
              <a:buNone/>
            </a:pPr>
            <a:r>
              <a:t/>
            </a:r>
            <a:endParaRPr b="1" sz="800">
              <a:solidFill>
                <a:srgbClr val="434343"/>
              </a:solidFill>
            </a:endParaRPr>
          </a:p>
          <a:p>
            <a:pPr indent="0" lvl="0" marL="0" rtl="0" algn="l">
              <a:lnSpc>
                <a:spcPct val="115000"/>
              </a:lnSpc>
              <a:spcBef>
                <a:spcPts val="0"/>
              </a:spcBef>
              <a:spcAft>
                <a:spcPts val="0"/>
              </a:spcAft>
              <a:buNone/>
            </a:pPr>
            <a:r>
              <a:rPr i="1" lang="en" sz="1600">
                <a:solidFill>
                  <a:srgbClr val="434343"/>
                </a:solidFill>
              </a:rPr>
              <a:t>3. How often are certain combinations of critical issues reported by survey respondents?</a:t>
            </a:r>
            <a:endParaRPr i="1"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a:p>
            <a:pPr indent="0" lvl="0" marL="0" rtl="0" algn="l">
              <a:spcBef>
                <a:spcPts val="0"/>
              </a:spcBef>
              <a:spcAft>
                <a:spcPts val="0"/>
              </a:spcAft>
              <a:buNone/>
            </a:pPr>
            <a:r>
              <a:rPr lang="en" sz="1600">
                <a:solidFill>
                  <a:srgbClr val="434343"/>
                </a:solidFill>
              </a:rPr>
              <a:t>For example:</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What % of respondents reported both i) Racial Equity; and ii) Workers’ Rights as 2 of the top 3 critical issues that they face?</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What % of respondents reported</a:t>
            </a:r>
            <a:r>
              <a:rPr lang="en" sz="1600">
                <a:solidFill>
                  <a:srgbClr val="434343"/>
                </a:solidFill>
              </a:rPr>
              <a:t> (i) Racial Equity, (ii) Economic and Workers’ Rights, and (iii) Ending Violence, Harassment, and Abuse as the top 3 critical issues that they face?</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What % of respondents selected both “Ending Violence, Harassment, and Abuse” and “Reproductive Freedom and Bodily Autonomy”?</a:t>
            </a:r>
            <a:endParaRPr sz="1600">
              <a:solidFill>
                <a:srgbClr val="434343"/>
              </a:solidFill>
            </a:endParaRPr>
          </a:p>
          <a:p>
            <a:pPr indent="0" lvl="0" marL="457200" rtl="0" algn="l">
              <a:spcBef>
                <a:spcPts val="0"/>
              </a:spcBef>
              <a:spcAft>
                <a:spcPts val="0"/>
              </a:spcAft>
              <a:buNone/>
            </a:pPr>
            <a:r>
              <a:t/>
            </a:r>
            <a:endParaRPr sz="1600">
              <a:solidFill>
                <a:srgbClr val="434343"/>
              </a:solidFill>
            </a:endParaRPr>
          </a:p>
        </p:txBody>
      </p:sp>
      <p:sp>
        <p:nvSpPr>
          <p:cNvPr id="414" name="Google Shape;414;p62"/>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3"/>
          <p:cNvSpPr txBox="1"/>
          <p:nvPr>
            <p:ph type="title"/>
          </p:nvPr>
        </p:nvSpPr>
        <p:spPr>
          <a:xfrm>
            <a:off x="311700" y="1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Business Problem</a:t>
            </a:r>
            <a:endParaRPr sz="3600">
              <a:solidFill>
                <a:schemeClr val="accent2"/>
              </a:solidFill>
            </a:endParaRPr>
          </a:p>
        </p:txBody>
      </p:sp>
      <p:sp>
        <p:nvSpPr>
          <p:cNvPr id="420" name="Google Shape;420;p63"/>
          <p:cNvSpPr txBox="1"/>
          <p:nvPr>
            <p:ph idx="1" type="body"/>
          </p:nvPr>
        </p:nvSpPr>
        <p:spPr>
          <a:xfrm>
            <a:off x="311700" y="873525"/>
            <a:ext cx="8520600" cy="38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34343"/>
                </a:solidFill>
              </a:rPr>
              <a:t>Descriptive Analysis for Barriers to Progress</a:t>
            </a:r>
            <a:endParaRPr b="1" sz="1600">
              <a:solidFill>
                <a:srgbClr val="434343"/>
              </a:solidFill>
            </a:endParaRPr>
          </a:p>
          <a:p>
            <a:pPr indent="0" lvl="0" marL="0" rtl="0" algn="l">
              <a:lnSpc>
                <a:spcPct val="115000"/>
              </a:lnSpc>
              <a:spcBef>
                <a:spcPts val="0"/>
              </a:spcBef>
              <a:spcAft>
                <a:spcPts val="0"/>
              </a:spcAft>
              <a:buNone/>
            </a:pPr>
            <a:r>
              <a:t/>
            </a:r>
            <a:endParaRPr b="1" sz="800">
              <a:solidFill>
                <a:srgbClr val="434343"/>
              </a:solidFill>
            </a:endParaRPr>
          </a:p>
          <a:p>
            <a:pPr indent="0" lvl="0" marL="0" rtl="0" algn="l">
              <a:lnSpc>
                <a:spcPct val="115000"/>
              </a:lnSpc>
              <a:spcBef>
                <a:spcPts val="0"/>
              </a:spcBef>
              <a:spcAft>
                <a:spcPts val="0"/>
              </a:spcAft>
              <a:buNone/>
            </a:pPr>
            <a:r>
              <a:rPr i="1" lang="en" sz="1600">
                <a:solidFill>
                  <a:srgbClr val="434343"/>
                </a:solidFill>
              </a:rPr>
              <a:t>4. What were the biggest barriers to progress in advocating for specific issues, based on the survey responses? </a:t>
            </a:r>
            <a:endParaRPr i="1"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a:p>
            <a:pPr indent="0" lvl="0" marL="0" rtl="0" algn="l">
              <a:spcBef>
                <a:spcPts val="0"/>
              </a:spcBef>
              <a:spcAft>
                <a:spcPts val="0"/>
              </a:spcAft>
              <a:buNone/>
            </a:pPr>
            <a:r>
              <a:rPr lang="en" sz="1600">
                <a:solidFill>
                  <a:srgbClr val="434343"/>
                </a:solidFill>
              </a:rPr>
              <a:t>For example:</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What percentage of respondents reported political/cultural/social/education/technological  barriers to ending Violence, Harassment, and Abuse?</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What was the primary barrier to advocating for Reproductive Freedom and Bodily Autonomy?</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What primary barriers do transgender men identify in advocating for LGBTQI+ Rights?</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What primary barriers do Hispanic or Latinx women identify in advocating for Racial Equality?  </a:t>
            </a:r>
            <a:endParaRPr sz="1600">
              <a:solidFill>
                <a:srgbClr val="434343"/>
              </a:solidFill>
            </a:endParaRPr>
          </a:p>
          <a:p>
            <a:pPr indent="0" lvl="0" marL="457200" rtl="0" algn="l">
              <a:spcBef>
                <a:spcPts val="0"/>
              </a:spcBef>
              <a:spcAft>
                <a:spcPts val="0"/>
              </a:spcAft>
              <a:buNone/>
            </a:pPr>
            <a:r>
              <a:t/>
            </a:r>
            <a:endParaRPr sz="1600">
              <a:solidFill>
                <a:srgbClr val="434343"/>
              </a:solidFill>
            </a:endParaRPr>
          </a:p>
        </p:txBody>
      </p:sp>
      <p:sp>
        <p:nvSpPr>
          <p:cNvPr id="421" name="Google Shape;421;p63"/>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Business Problem</a:t>
            </a:r>
            <a:endParaRPr sz="3600">
              <a:solidFill>
                <a:schemeClr val="accent2"/>
              </a:solidFill>
            </a:endParaRPr>
          </a:p>
        </p:txBody>
      </p:sp>
      <p:sp>
        <p:nvSpPr>
          <p:cNvPr id="427" name="Google Shape;427;p64"/>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28" name="Google Shape;428;p64"/>
          <p:cNvSpPr txBox="1"/>
          <p:nvPr>
            <p:ph idx="1" type="body"/>
          </p:nvPr>
        </p:nvSpPr>
        <p:spPr>
          <a:xfrm>
            <a:off x="311700" y="847675"/>
            <a:ext cx="8520600" cy="38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34343"/>
                </a:solidFill>
              </a:rPr>
              <a:t>Text Analysis of Open-Ended Response Data on Women’s Human Rights Progress</a:t>
            </a:r>
            <a:endParaRPr b="1" sz="1600">
              <a:solidFill>
                <a:srgbClr val="434343"/>
              </a:solidFill>
            </a:endParaRPr>
          </a:p>
          <a:p>
            <a:pPr indent="0" lvl="0" marL="0" rtl="0" algn="l">
              <a:lnSpc>
                <a:spcPct val="115000"/>
              </a:lnSpc>
              <a:spcBef>
                <a:spcPts val="0"/>
              </a:spcBef>
              <a:spcAft>
                <a:spcPts val="0"/>
              </a:spcAft>
              <a:buNone/>
            </a:pPr>
            <a:r>
              <a:t/>
            </a:r>
            <a:endParaRPr b="1" sz="800">
              <a:solidFill>
                <a:srgbClr val="434343"/>
              </a:solidFill>
            </a:endParaRPr>
          </a:p>
          <a:p>
            <a:pPr indent="0" lvl="0" marL="0" rtl="0" algn="l">
              <a:spcBef>
                <a:spcPts val="0"/>
              </a:spcBef>
              <a:spcAft>
                <a:spcPts val="0"/>
              </a:spcAft>
              <a:buClr>
                <a:schemeClr val="dk1"/>
              </a:buClr>
              <a:buSzPts val="1100"/>
              <a:buFont typeface="Arial"/>
              <a:buNone/>
            </a:pPr>
            <a:r>
              <a:rPr i="1" lang="en" sz="1600">
                <a:solidFill>
                  <a:srgbClr val="434343"/>
                </a:solidFill>
              </a:rPr>
              <a:t>5a. What were the most frequent themes that emerged from survey responses to what progress for women’s human rights looks like in 10 years?</a:t>
            </a:r>
            <a:endParaRPr i="1" sz="1600">
              <a:solidFill>
                <a:srgbClr val="434343"/>
              </a:solidFill>
            </a:endParaRPr>
          </a:p>
          <a:p>
            <a:pPr indent="0" lvl="0" marL="0" rtl="0" algn="l">
              <a:spcBef>
                <a:spcPts val="0"/>
              </a:spcBef>
              <a:spcAft>
                <a:spcPts val="0"/>
              </a:spcAft>
              <a:buClr>
                <a:schemeClr val="dk1"/>
              </a:buClr>
              <a:buSzPts val="1100"/>
              <a:buFont typeface="Arial"/>
              <a:buNone/>
            </a:pPr>
            <a:r>
              <a:rPr i="1" lang="en" sz="1600">
                <a:solidFill>
                  <a:srgbClr val="434343"/>
                </a:solidFill>
              </a:rPr>
              <a:t>For example: </a:t>
            </a:r>
            <a:endParaRPr i="1" sz="1600">
              <a:solidFill>
                <a:srgbClr val="434343"/>
              </a:solidFill>
            </a:endParaRPr>
          </a:p>
          <a:p>
            <a:pPr indent="-330200" lvl="0" marL="457200" rtl="0" algn="l">
              <a:spcBef>
                <a:spcPts val="0"/>
              </a:spcBef>
              <a:spcAft>
                <a:spcPts val="0"/>
              </a:spcAft>
              <a:buClr>
                <a:srgbClr val="434343"/>
              </a:buClr>
              <a:buSzPts val="1600"/>
              <a:buChar char="-"/>
            </a:pPr>
            <a:r>
              <a:rPr i="1" lang="en" sz="1600">
                <a:solidFill>
                  <a:srgbClr val="434343"/>
                </a:solidFill>
              </a:rPr>
              <a:t>What can open-text answers tell us about FGM, child marriage, digital or online issues, sex trafficking or sexual violence?</a:t>
            </a:r>
            <a:endParaRPr i="1" sz="1600">
              <a:solidFill>
                <a:srgbClr val="434343"/>
              </a:solidFill>
            </a:endParaRPr>
          </a:p>
          <a:p>
            <a:pPr indent="-330200" lvl="0" marL="457200" rtl="0" algn="l">
              <a:spcBef>
                <a:spcPts val="0"/>
              </a:spcBef>
              <a:spcAft>
                <a:spcPts val="0"/>
              </a:spcAft>
              <a:buClr>
                <a:srgbClr val="434343"/>
              </a:buClr>
              <a:buSzPts val="1600"/>
              <a:buChar char="-"/>
            </a:pPr>
            <a:r>
              <a:rPr i="1" lang="en" sz="1600">
                <a:solidFill>
                  <a:srgbClr val="434343"/>
                </a:solidFill>
              </a:rPr>
              <a:t>What can open-text answers tell us about about the role of the private sector to address job loss and livelihood burden on women around the world? </a:t>
            </a:r>
            <a:endParaRPr i="1" sz="1600">
              <a:solidFill>
                <a:srgbClr val="434343"/>
              </a:solidFill>
            </a:endParaRPr>
          </a:p>
          <a:p>
            <a:pPr indent="0" lvl="0" marL="0" rtl="0" algn="l">
              <a:spcBef>
                <a:spcPts val="0"/>
              </a:spcBef>
              <a:spcAft>
                <a:spcPts val="0"/>
              </a:spcAft>
              <a:buClr>
                <a:schemeClr val="dk1"/>
              </a:buClr>
              <a:buSzPts val="1100"/>
              <a:buFont typeface="Arial"/>
              <a:buNone/>
            </a:pPr>
            <a:r>
              <a:t/>
            </a:r>
            <a:endParaRPr i="1" sz="1600">
              <a:solidFill>
                <a:srgbClr val="434343"/>
              </a:solidFill>
            </a:endParaRPr>
          </a:p>
          <a:p>
            <a:pPr indent="0" lvl="0" marL="0" rtl="0" algn="l">
              <a:spcBef>
                <a:spcPts val="0"/>
              </a:spcBef>
              <a:spcAft>
                <a:spcPts val="0"/>
              </a:spcAft>
              <a:buClr>
                <a:schemeClr val="dk1"/>
              </a:buClr>
              <a:buSzPts val="1100"/>
              <a:buFont typeface="Arial"/>
              <a:buNone/>
            </a:pPr>
            <a:r>
              <a:rPr i="1" lang="en" sz="1600">
                <a:solidFill>
                  <a:srgbClr val="434343"/>
                </a:solidFill>
              </a:rPr>
              <a:t>5b.</a:t>
            </a:r>
            <a:r>
              <a:rPr lang="en" sz="1600">
                <a:solidFill>
                  <a:srgbClr val="434343"/>
                </a:solidFill>
              </a:rPr>
              <a:t> How do these themes differ by segments of the survey population (age, gender, etc.)?</a:t>
            </a:r>
            <a:endParaRPr sz="1600">
              <a:solidFill>
                <a:srgbClr val="43434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Business Problem</a:t>
            </a:r>
            <a:endParaRPr sz="3600">
              <a:solidFill>
                <a:schemeClr val="accent2"/>
              </a:solidFill>
            </a:endParaRPr>
          </a:p>
        </p:txBody>
      </p:sp>
      <p:sp>
        <p:nvSpPr>
          <p:cNvPr id="434" name="Google Shape;434;p65"/>
          <p:cNvSpPr txBox="1"/>
          <p:nvPr>
            <p:ph idx="1" type="body"/>
          </p:nvPr>
        </p:nvSpPr>
        <p:spPr>
          <a:xfrm>
            <a:off x="311700" y="923875"/>
            <a:ext cx="8520600" cy="38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34343"/>
                </a:solidFill>
              </a:rPr>
              <a:t>Inferential Analysis</a:t>
            </a:r>
            <a:endParaRPr sz="1600">
              <a:solidFill>
                <a:srgbClr val="434343"/>
              </a:solidFill>
            </a:endParaRPr>
          </a:p>
          <a:p>
            <a:pPr indent="0" lvl="0" marL="0" rtl="0" algn="l">
              <a:lnSpc>
                <a:spcPct val="115000"/>
              </a:lnSpc>
              <a:spcBef>
                <a:spcPts val="0"/>
              </a:spcBef>
              <a:spcAft>
                <a:spcPts val="0"/>
              </a:spcAft>
              <a:buNone/>
            </a:pPr>
            <a:r>
              <a:t/>
            </a:r>
            <a:endParaRPr sz="800">
              <a:solidFill>
                <a:srgbClr val="434343"/>
              </a:solidFill>
            </a:endParaRPr>
          </a:p>
          <a:p>
            <a:pPr indent="0" lvl="0" marL="0" rtl="0" algn="l">
              <a:lnSpc>
                <a:spcPct val="115000"/>
              </a:lnSpc>
              <a:spcBef>
                <a:spcPts val="0"/>
              </a:spcBef>
              <a:spcAft>
                <a:spcPts val="0"/>
              </a:spcAft>
              <a:buNone/>
            </a:pPr>
            <a:r>
              <a:rPr i="1" lang="en" sz="1600">
                <a:solidFill>
                  <a:srgbClr val="434343"/>
                </a:solidFill>
              </a:rPr>
              <a:t>Global Count is interested in being able to draw inferential </a:t>
            </a:r>
            <a:r>
              <a:rPr i="1" lang="en" sz="1600">
                <a:solidFill>
                  <a:srgbClr val="434343"/>
                </a:solidFill>
              </a:rPr>
              <a:t>conclusions</a:t>
            </a:r>
            <a:r>
              <a:rPr i="1" lang="en" sz="1600">
                <a:solidFill>
                  <a:srgbClr val="434343"/>
                </a:solidFill>
              </a:rPr>
              <a:t> based on the survey responses, with the understanding that the existing </a:t>
            </a:r>
            <a:r>
              <a:rPr i="1" lang="en" sz="1600">
                <a:solidFill>
                  <a:srgbClr val="434343"/>
                </a:solidFill>
              </a:rPr>
              <a:t>dataset</a:t>
            </a:r>
            <a:r>
              <a:rPr i="1" lang="en" sz="1600">
                <a:solidFill>
                  <a:srgbClr val="434343"/>
                </a:solidFill>
              </a:rPr>
              <a:t> is not representative of the target population.</a:t>
            </a:r>
            <a:endParaRPr i="1"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a:p>
            <a:pPr indent="0" lvl="0" marL="0" rtl="0" algn="l">
              <a:lnSpc>
                <a:spcPct val="115000"/>
              </a:lnSpc>
              <a:spcBef>
                <a:spcPts val="0"/>
              </a:spcBef>
              <a:spcAft>
                <a:spcPts val="0"/>
              </a:spcAft>
              <a:buNone/>
            </a:pPr>
            <a:r>
              <a:rPr lang="en" sz="1600">
                <a:solidFill>
                  <a:srgbClr val="434343"/>
                </a:solidFill>
              </a:rPr>
              <a:t>For example:</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What demographics make a survey respondent more likely to believe that Civil Rights and Freedoms is an important issue?</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Which critical issues are most likely to appear together in respondents’ answers?</a:t>
            </a:r>
            <a:endParaRPr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a:p>
            <a:pPr indent="0" lvl="0" marL="0" rtl="0" algn="l">
              <a:lnSpc>
                <a:spcPct val="115000"/>
              </a:lnSpc>
              <a:spcBef>
                <a:spcPts val="0"/>
              </a:spcBef>
              <a:spcAft>
                <a:spcPts val="0"/>
              </a:spcAft>
              <a:buNone/>
            </a:pPr>
            <a:r>
              <a:rPr lang="en" sz="1600">
                <a:solidFill>
                  <a:srgbClr val="434343"/>
                </a:solidFill>
              </a:rPr>
              <a:t>We encourage you to explore the analysis that you believe is feasible within your skill set and capabilities - such as weighting the survey responses - in order to approach these questions. </a:t>
            </a:r>
            <a:endParaRPr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p:txBody>
      </p:sp>
      <p:sp>
        <p:nvSpPr>
          <p:cNvPr id="435" name="Google Shape;435;p65"/>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66"/>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441" name="Google Shape;441;p66"/>
          <p:cNvSpPr/>
          <p:nvPr/>
        </p:nvSpPr>
        <p:spPr>
          <a:xfrm>
            <a:off x="2893700" y="1570601"/>
            <a:ext cx="5437800" cy="223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Dataset</a:t>
            </a:r>
            <a:endParaRPr b="1" sz="6000">
              <a:solidFill>
                <a:srgbClr val="A5A5A5"/>
              </a:solidFill>
              <a:latin typeface="Raleway"/>
              <a:ea typeface="Raleway"/>
              <a:cs typeface="Raleway"/>
              <a:sym typeface="Raleway"/>
            </a:endParaRPr>
          </a:p>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Overview</a:t>
            </a:r>
            <a:endParaRPr b="1" sz="6000">
              <a:solidFill>
                <a:srgbClr val="A5A5A5"/>
              </a:solidFill>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2"/>
                </a:solidFill>
              </a:rPr>
              <a:t>Data &amp; Limitations</a:t>
            </a:r>
            <a:endParaRPr sz="3600">
              <a:solidFill>
                <a:schemeClr val="accent2"/>
              </a:solidFill>
            </a:endParaRPr>
          </a:p>
        </p:txBody>
      </p:sp>
      <p:sp>
        <p:nvSpPr>
          <p:cNvPr id="447" name="Google Shape;447;p67"/>
          <p:cNvSpPr txBox="1"/>
          <p:nvPr/>
        </p:nvSpPr>
        <p:spPr>
          <a:xfrm>
            <a:off x="426775" y="1017725"/>
            <a:ext cx="7666200" cy="4186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sz="1300"/>
              <a:t>Operations:</a:t>
            </a:r>
            <a:endParaRPr sz="1300"/>
          </a:p>
          <a:p>
            <a:pPr indent="-311150" lvl="1" marL="914400" rtl="0" algn="l">
              <a:spcBef>
                <a:spcPts val="0"/>
              </a:spcBef>
              <a:spcAft>
                <a:spcPts val="0"/>
              </a:spcAft>
              <a:buSzPts val="1300"/>
              <a:buChar char="○"/>
            </a:pPr>
            <a:r>
              <a:rPr lang="en" sz="1300"/>
              <a:t>PROMOTION: The primary promotion method was Facebook Advertising</a:t>
            </a:r>
            <a:endParaRPr sz="1300"/>
          </a:p>
          <a:p>
            <a:pPr indent="-311150" lvl="1" marL="914400" rtl="0" algn="l">
              <a:spcBef>
                <a:spcPts val="0"/>
              </a:spcBef>
              <a:spcAft>
                <a:spcPts val="0"/>
              </a:spcAft>
              <a:buSzPts val="1300"/>
              <a:buChar char="○"/>
            </a:pPr>
            <a:r>
              <a:rPr lang="en" sz="1300"/>
              <a:t>TARGETING: The FB Ad campaigns were targeted at women and gender-diverse individuals in specific countries.</a:t>
            </a:r>
            <a:endParaRPr sz="1300"/>
          </a:p>
          <a:p>
            <a:pPr indent="-311150" lvl="1" marL="914400" rtl="0" algn="l">
              <a:spcBef>
                <a:spcPts val="0"/>
              </a:spcBef>
              <a:spcAft>
                <a:spcPts val="0"/>
              </a:spcAft>
              <a:buSzPts val="1300"/>
              <a:buChar char="○"/>
            </a:pPr>
            <a:r>
              <a:rPr lang="en" sz="1300"/>
              <a:t>LANGUAGE: The survey and ads were available in 17 languages.</a:t>
            </a:r>
            <a:endParaRPr sz="1300"/>
          </a:p>
          <a:p>
            <a:pPr indent="-311150" lvl="1" marL="914400" rtl="0" algn="l">
              <a:spcBef>
                <a:spcPts val="0"/>
              </a:spcBef>
              <a:spcAft>
                <a:spcPts val="0"/>
              </a:spcAft>
              <a:buSzPts val="1300"/>
              <a:buChar char="○"/>
            </a:pPr>
            <a:r>
              <a:rPr lang="en" sz="1300"/>
              <a:t>ACQUISITION: The survey was conducted entirely online using the Momentiv (SurveyMonkey) platform.</a:t>
            </a:r>
            <a:endParaRPr sz="1300"/>
          </a:p>
          <a:p>
            <a:pPr indent="-311150" lvl="1" marL="914400" rtl="0" algn="l">
              <a:spcBef>
                <a:spcPts val="0"/>
              </a:spcBef>
              <a:spcAft>
                <a:spcPts val="0"/>
              </a:spcAft>
              <a:buSzPts val="1300"/>
              <a:buChar char="○"/>
            </a:pPr>
            <a:r>
              <a:rPr lang="en" sz="1300"/>
              <a:t>The data was collected online using Survey Monkey between Jan 18ths and June 1st, 2021</a:t>
            </a:r>
            <a:endParaRPr sz="1300"/>
          </a:p>
          <a:p>
            <a:pPr indent="-311150" lvl="0" marL="457200" rtl="0" algn="l">
              <a:spcBef>
                <a:spcPts val="0"/>
              </a:spcBef>
              <a:spcAft>
                <a:spcPts val="0"/>
              </a:spcAft>
              <a:buSzPts val="1300"/>
              <a:buChar char="●"/>
            </a:pPr>
            <a:r>
              <a:rPr lang="en" sz="1300"/>
              <a:t>Limitations and Distortions</a:t>
            </a:r>
            <a:endParaRPr sz="1300"/>
          </a:p>
          <a:p>
            <a:pPr indent="-311150" lvl="1" marL="914400" rtl="0" algn="l">
              <a:spcBef>
                <a:spcPts val="0"/>
              </a:spcBef>
              <a:spcAft>
                <a:spcPts val="0"/>
              </a:spcAft>
              <a:buSzPts val="1300"/>
              <a:buChar char="○"/>
            </a:pPr>
            <a:r>
              <a:rPr lang="en" sz="1300"/>
              <a:t>Respondents required active Facebook accounts in order to be targeted for advertising or to see the organic campaign.  ~8K responses were removed because they were blank.</a:t>
            </a:r>
            <a:endParaRPr sz="1300"/>
          </a:p>
          <a:p>
            <a:pPr indent="-311150" lvl="1" marL="914400" rtl="0" algn="l">
              <a:spcBef>
                <a:spcPts val="0"/>
              </a:spcBef>
              <a:spcAft>
                <a:spcPts val="0"/>
              </a:spcAft>
              <a:buSzPts val="1300"/>
              <a:buChar char="○"/>
            </a:pPr>
            <a:r>
              <a:rPr lang="en" sz="1300"/>
              <a:t>Respondents required computer literacy to view and respond to the campaign plus, participate in the survey</a:t>
            </a:r>
            <a:endParaRPr sz="1300"/>
          </a:p>
          <a:p>
            <a:pPr indent="-311150" lvl="1" marL="914400" rtl="0" algn="l">
              <a:spcBef>
                <a:spcPts val="0"/>
              </a:spcBef>
              <a:spcAft>
                <a:spcPts val="0"/>
              </a:spcAft>
              <a:buSzPts val="1300"/>
              <a:buChar char="○"/>
            </a:pPr>
            <a:r>
              <a:rPr lang="en" sz="1300"/>
              <a:t>Sample collected is non-representative of women and gender </a:t>
            </a:r>
            <a:r>
              <a:rPr lang="en" sz="1300"/>
              <a:t>diverse</a:t>
            </a:r>
            <a:r>
              <a:rPr lang="en" sz="1300"/>
              <a:t> people globally</a:t>
            </a:r>
            <a:endParaRPr sz="1300"/>
          </a:p>
          <a:p>
            <a:pPr indent="-311150" lvl="0" marL="457200" rtl="0" algn="l">
              <a:spcBef>
                <a:spcPts val="0"/>
              </a:spcBef>
              <a:spcAft>
                <a:spcPts val="0"/>
              </a:spcAft>
              <a:buSzPts val="1300"/>
              <a:buChar char="●"/>
            </a:pPr>
            <a:r>
              <a:rPr lang="en" sz="1300"/>
              <a:t>Survey Mechanics</a:t>
            </a:r>
            <a:endParaRPr sz="1300"/>
          </a:p>
          <a:p>
            <a:pPr indent="-311150" lvl="1" marL="914400" rtl="0" algn="l">
              <a:spcBef>
                <a:spcPts val="0"/>
              </a:spcBef>
              <a:spcAft>
                <a:spcPts val="0"/>
              </a:spcAft>
              <a:buSzPts val="1300"/>
              <a:buChar char="○"/>
            </a:pPr>
            <a:r>
              <a:rPr lang="en" sz="1300"/>
              <a:t>Three surveys: Long, Medium, and Short. All data is merged into a single dataset</a:t>
            </a:r>
            <a:endParaRPr sz="1300"/>
          </a:p>
          <a:p>
            <a:pPr indent="-311150" lvl="2" marL="1371600" rtl="0" algn="l">
              <a:spcBef>
                <a:spcPts val="0"/>
              </a:spcBef>
              <a:spcAft>
                <a:spcPts val="0"/>
              </a:spcAft>
              <a:buSzPts val="1300"/>
              <a:buChar char="■"/>
            </a:pPr>
            <a:r>
              <a:rPr lang="en" sz="1300"/>
              <a:t>Long: All questions were asked in a multi-page format</a:t>
            </a:r>
            <a:endParaRPr sz="1300"/>
          </a:p>
          <a:p>
            <a:pPr indent="-311150" lvl="2" marL="1371600" rtl="0" algn="l">
              <a:spcBef>
                <a:spcPts val="0"/>
              </a:spcBef>
              <a:spcAft>
                <a:spcPts val="0"/>
              </a:spcAft>
              <a:buSzPts val="1300"/>
              <a:buChar char="■"/>
            </a:pPr>
            <a:r>
              <a:rPr lang="en" sz="1300"/>
              <a:t>Medium: The “Issues affecting your region” question was </a:t>
            </a:r>
            <a:r>
              <a:rPr lang="en" sz="1300"/>
              <a:t>omitted</a:t>
            </a:r>
            <a:r>
              <a:rPr lang="en" sz="1300"/>
              <a:t> </a:t>
            </a:r>
            <a:endParaRPr sz="1300"/>
          </a:p>
          <a:p>
            <a:pPr indent="-311150" lvl="2" marL="1371600" rtl="0" algn="l">
              <a:spcBef>
                <a:spcPts val="0"/>
              </a:spcBef>
              <a:spcAft>
                <a:spcPts val="0"/>
              </a:spcAft>
              <a:buSzPts val="1300"/>
              <a:buChar char="■"/>
            </a:pPr>
            <a:r>
              <a:rPr lang="en" sz="1300"/>
              <a:t>Short: A brief, two-page experiment to increase completion rate.</a:t>
            </a:r>
            <a:endParaRPr sz="13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data sets</a:t>
            </a:r>
            <a:endParaRPr/>
          </a:p>
        </p:txBody>
      </p:sp>
      <p:sp>
        <p:nvSpPr>
          <p:cNvPr id="453" name="Google Shape;453;p68"/>
          <p:cNvSpPr txBox="1"/>
          <p:nvPr/>
        </p:nvSpPr>
        <p:spPr>
          <a:xfrm>
            <a:off x="326325" y="667175"/>
            <a:ext cx="8429700" cy="429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Facebook Survey on Gender Equality at Home, 2021</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96,000 responses from FB users in 200 countries; covers gender norms, unpaid care etc</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 publicly available dataset has country-gender level statistics for men, women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Can it be linked to the Global Count survey?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  - Both surveys - online, conducted by FB; </a:t>
            </a:r>
            <a:r>
              <a:rPr lang="en" sz="1300">
                <a:solidFill>
                  <a:schemeClr val="dk1"/>
                </a:solidFill>
              </a:rPr>
              <a:t>receive comparable num of responses</a:t>
            </a: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 Global Count’s </a:t>
            </a:r>
            <a:r>
              <a:rPr lang="en" sz="1300">
                <a:solidFill>
                  <a:schemeClr val="dk1"/>
                </a:solidFill>
              </a:rPr>
              <a:t>responses </a:t>
            </a:r>
            <a:r>
              <a:rPr lang="en" sz="1300">
                <a:solidFill>
                  <a:schemeClr val="dk1"/>
                </a:solidFill>
              </a:rPr>
              <a:t>32,000, from 173 countries (mostly women, gender diverse)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 can make the assumption that they both represent the same population for women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 from both datasets retain rows corresponding to women, aggregate Global Count on country, join on country</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Facebook Population Survey</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can be used to get population estimates of women, women of reproductive age etc for each city/country</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White Ribbon Alliance</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The question asked: what is your one request for quality reproductive and maternal healthcare services?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Data is at individual level with info on country, age and their response.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 Not appropriate to link this survey to Global Count survey: only women, in 9 countries, offline component</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top requests for a country from WRA, and organizations working in the Sexual, Reproductive and Parental Health from the Global Count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9"/>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459" name="Google Shape;459;p69"/>
          <p:cNvSpPr/>
          <p:nvPr/>
        </p:nvSpPr>
        <p:spPr>
          <a:xfrm>
            <a:off x="2893700" y="1799200"/>
            <a:ext cx="5771100" cy="223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Analysis Tips &amp;</a:t>
            </a:r>
            <a:br>
              <a:rPr b="1" lang="en" sz="6000">
                <a:solidFill>
                  <a:srgbClr val="A5A5A5"/>
                </a:solidFill>
                <a:latin typeface="Raleway"/>
                <a:ea typeface="Raleway"/>
                <a:cs typeface="Raleway"/>
                <a:sym typeface="Raleway"/>
              </a:rPr>
            </a:br>
            <a:r>
              <a:rPr b="1" lang="en" sz="6000">
                <a:solidFill>
                  <a:srgbClr val="A5A5A5"/>
                </a:solidFill>
                <a:latin typeface="Raleway"/>
                <a:ea typeface="Raleway"/>
                <a:cs typeface="Raleway"/>
                <a:sym typeface="Raleway"/>
              </a:rPr>
              <a:t>Considerations</a:t>
            </a:r>
            <a:r>
              <a:rPr b="1" lang="en" sz="6000">
                <a:solidFill>
                  <a:srgbClr val="A5A5A5"/>
                </a:solidFill>
                <a:latin typeface="Raleway"/>
                <a:ea typeface="Raleway"/>
                <a:cs typeface="Raleway"/>
                <a:sym typeface="Raleway"/>
              </a:rPr>
              <a:t> </a:t>
            </a:r>
            <a:endParaRPr b="1" sz="6000">
              <a:solidFill>
                <a:srgbClr val="A5A5A5"/>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considerations &amp; tips</a:t>
            </a:r>
            <a:endParaRPr/>
          </a:p>
        </p:txBody>
      </p:sp>
      <p:sp>
        <p:nvSpPr>
          <p:cNvPr id="465" name="Google Shape;465;p70"/>
          <p:cNvSpPr txBox="1"/>
          <p:nvPr>
            <p:ph idx="4294967295" type="body"/>
          </p:nvPr>
        </p:nvSpPr>
        <p:spPr>
          <a:xfrm>
            <a:off x="311700" y="923875"/>
            <a:ext cx="8520600" cy="38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34343"/>
                </a:solidFill>
              </a:rPr>
              <a:t>Understand the data </a:t>
            </a:r>
            <a:endParaRPr sz="1600">
              <a:solidFill>
                <a:srgbClr val="434343"/>
              </a:solidFill>
            </a:endParaRPr>
          </a:p>
          <a:p>
            <a:pPr indent="0" lvl="0" marL="0" rtl="0" algn="l">
              <a:lnSpc>
                <a:spcPct val="115000"/>
              </a:lnSpc>
              <a:spcBef>
                <a:spcPts val="0"/>
              </a:spcBef>
              <a:spcAft>
                <a:spcPts val="0"/>
              </a:spcAft>
              <a:buNone/>
            </a:pPr>
            <a:r>
              <a:t/>
            </a:r>
            <a:endParaRPr sz="8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600">
                <a:solidFill>
                  <a:srgbClr val="434343"/>
                </a:solidFill>
              </a:rPr>
              <a:t>What data are available? Are there missing data or duplicates? Predictors of incomplete surveys (e.g., certain subgroup more likely to not answer certain questions?)</a:t>
            </a:r>
            <a:endParaRPr sz="16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600">
                <a:solidFill>
                  <a:srgbClr val="434343"/>
                </a:solidFill>
              </a:rPr>
              <a:t>Determine size of entire sample and subgroups (age, identity, region, country)</a:t>
            </a:r>
            <a:endParaRPr sz="16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600">
                <a:solidFill>
                  <a:srgbClr val="434343"/>
                </a:solidFill>
              </a:rPr>
              <a:t>Summarize demographics of respondents; compare sample to other data sources to determine representativeness (overall and subpopulations)</a:t>
            </a:r>
            <a:endParaRPr i="1"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35"/>
          <p:cNvPicPr preferRelativeResize="0"/>
          <p:nvPr/>
        </p:nvPicPr>
        <p:blipFill>
          <a:blip r:embed="rId3">
            <a:alphaModFix/>
          </a:blip>
          <a:stretch>
            <a:fillRect/>
          </a:stretch>
        </p:blipFill>
        <p:spPr>
          <a:xfrm>
            <a:off x="-76200" y="0"/>
            <a:ext cx="9334350" cy="5143500"/>
          </a:xfrm>
          <a:prstGeom prst="rect">
            <a:avLst/>
          </a:prstGeom>
          <a:noFill/>
          <a:ln>
            <a:noFill/>
          </a:ln>
        </p:spPr>
      </p:pic>
      <p:sp>
        <p:nvSpPr>
          <p:cNvPr id="176" name="Google Shape;176;p35"/>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considerations &amp; tips</a:t>
            </a:r>
            <a:endParaRPr/>
          </a:p>
        </p:txBody>
      </p:sp>
      <p:sp>
        <p:nvSpPr>
          <p:cNvPr id="471" name="Google Shape;471;p71"/>
          <p:cNvSpPr txBox="1"/>
          <p:nvPr>
            <p:ph idx="4294967295" type="body"/>
          </p:nvPr>
        </p:nvSpPr>
        <p:spPr>
          <a:xfrm>
            <a:off x="311700" y="923875"/>
            <a:ext cx="8520600" cy="38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34343"/>
                </a:solidFill>
              </a:rPr>
              <a:t>Statistical Analysis </a:t>
            </a:r>
            <a:endParaRPr sz="1600">
              <a:solidFill>
                <a:srgbClr val="434343"/>
              </a:solidFill>
            </a:endParaRPr>
          </a:p>
          <a:p>
            <a:pPr indent="-292100" lvl="0" marL="685800" rtl="0" algn="l">
              <a:lnSpc>
                <a:spcPct val="107916"/>
              </a:lnSpc>
              <a:spcBef>
                <a:spcPts val="0"/>
              </a:spcBef>
              <a:spcAft>
                <a:spcPts val="0"/>
              </a:spcAft>
              <a:buClr>
                <a:schemeClr val="dk1"/>
              </a:buClr>
              <a:buSzPts val="1000"/>
              <a:buFont typeface="Noto Sans Symbols"/>
              <a:buChar char="●"/>
            </a:pPr>
            <a:r>
              <a:rPr lang="en" sz="1500">
                <a:solidFill>
                  <a:srgbClr val="434343"/>
                </a:solidFill>
              </a:rPr>
              <a:t>First, descriptively (cross-tabulate and/or calculate summary statistics) evaluate data before running any statistical tests or models. E.g., descriptively summarize top issues by group before calculating p-values comparing groups. </a:t>
            </a:r>
            <a:endParaRPr sz="1500">
              <a:solidFill>
                <a:srgbClr val="434343"/>
              </a:solidFill>
            </a:endParaRPr>
          </a:p>
          <a:p>
            <a:pPr indent="-292100" lvl="0" marL="685800" rtl="0" algn="l">
              <a:lnSpc>
                <a:spcPct val="107916"/>
              </a:lnSpc>
              <a:spcBef>
                <a:spcPts val="0"/>
              </a:spcBef>
              <a:spcAft>
                <a:spcPts val="0"/>
              </a:spcAft>
              <a:buClr>
                <a:schemeClr val="dk1"/>
              </a:buClr>
              <a:buSzPts val="1000"/>
              <a:buFont typeface="Noto Sans Symbols"/>
              <a:buChar char="●"/>
            </a:pPr>
            <a:r>
              <a:rPr lang="en" sz="1500">
                <a:solidFill>
                  <a:srgbClr val="434343"/>
                </a:solidFill>
              </a:rPr>
              <a:t>The nature of analysis is exploratory rather than confirmatory, therefore, suggest focusing on descriptive analyses rather than comparative statistical tests (e.g., p-values)</a:t>
            </a:r>
            <a:endParaRPr sz="1500">
              <a:solidFill>
                <a:srgbClr val="434343"/>
              </a:solidFill>
            </a:endParaRPr>
          </a:p>
          <a:p>
            <a:pPr indent="-292100" lvl="0" marL="685800" rtl="0" algn="l">
              <a:lnSpc>
                <a:spcPct val="107916"/>
              </a:lnSpc>
              <a:spcBef>
                <a:spcPts val="0"/>
              </a:spcBef>
              <a:spcAft>
                <a:spcPts val="0"/>
              </a:spcAft>
              <a:buClr>
                <a:schemeClr val="dk1"/>
              </a:buClr>
              <a:buSzPts val="1000"/>
              <a:buFont typeface="Noto Sans Symbols"/>
              <a:buChar char="●"/>
            </a:pPr>
            <a:r>
              <a:rPr lang="en" sz="1500">
                <a:solidFill>
                  <a:srgbClr val="434343"/>
                </a:solidFill>
              </a:rPr>
              <a:t>If statistical tests are performed, then determine whether the sample is sufficiently representative for the groups being compared, and whether small cells are created (&lt;5).  Generally, conclusions drawn from small cells should be considered with caution.  </a:t>
            </a:r>
            <a:endParaRPr sz="1500">
              <a:solidFill>
                <a:srgbClr val="434343"/>
              </a:solidFill>
            </a:endParaRPr>
          </a:p>
          <a:p>
            <a:pPr indent="-292100" lvl="0" marL="685800" rtl="0" algn="l">
              <a:lnSpc>
                <a:spcPct val="107916"/>
              </a:lnSpc>
              <a:spcBef>
                <a:spcPts val="0"/>
              </a:spcBef>
              <a:spcAft>
                <a:spcPts val="0"/>
              </a:spcAft>
              <a:buClr>
                <a:schemeClr val="dk1"/>
              </a:buClr>
              <a:buSzPts val="1000"/>
              <a:buFont typeface="Noto Sans Symbols"/>
              <a:buChar char="●"/>
            </a:pPr>
            <a:r>
              <a:rPr lang="en" sz="1500">
                <a:solidFill>
                  <a:srgbClr val="434343"/>
                </a:solidFill>
              </a:rPr>
              <a:t>Tabulate across all groups of interest, but pull out responses to individual questions based on those tables (i.e., one question is “Which age group was most preoccupied with sexual &amp; reproductive health/ climate justice?”.  Create a table of top issues by age group across all issues and age groups, then interpret the responses based on that table.)</a:t>
            </a:r>
            <a:endParaRPr sz="1500">
              <a:solidFill>
                <a:srgbClr val="434343"/>
              </a:solidFill>
            </a:endParaRPr>
          </a:p>
          <a:p>
            <a:pPr indent="-292100" lvl="0" marL="685800" rtl="0" algn="l">
              <a:lnSpc>
                <a:spcPct val="107916"/>
              </a:lnSpc>
              <a:spcBef>
                <a:spcPts val="0"/>
              </a:spcBef>
              <a:spcAft>
                <a:spcPts val="0"/>
              </a:spcAft>
              <a:buClr>
                <a:schemeClr val="dk1"/>
              </a:buClr>
              <a:buSzPts val="1000"/>
              <a:buFont typeface="Noto Sans Symbols"/>
              <a:buChar char="●"/>
            </a:pPr>
            <a:r>
              <a:rPr lang="en" sz="1500">
                <a:solidFill>
                  <a:srgbClr val="434343"/>
                </a:solidFill>
              </a:rPr>
              <a:t>Some research questions may benefit from adjustment for age, region, and so forth – again be careful of sample sizes here</a:t>
            </a:r>
            <a:endParaRPr sz="7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considerations &amp; tips</a:t>
            </a:r>
            <a:endParaRPr/>
          </a:p>
        </p:txBody>
      </p:sp>
      <p:sp>
        <p:nvSpPr>
          <p:cNvPr id="477" name="Google Shape;477;p72"/>
          <p:cNvSpPr txBox="1"/>
          <p:nvPr>
            <p:ph idx="4294967295" type="body"/>
          </p:nvPr>
        </p:nvSpPr>
        <p:spPr>
          <a:xfrm>
            <a:off x="311700" y="923875"/>
            <a:ext cx="8520600" cy="38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34343"/>
                </a:solidFill>
              </a:rPr>
              <a:t>Data Visualization</a:t>
            </a:r>
            <a:endParaRPr sz="16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500">
                <a:solidFill>
                  <a:srgbClr val="434343"/>
                </a:solidFill>
              </a:rPr>
              <a:t>Keep your visualizations simple, only keep visual elements that are important in helping the viewer comprehend the information</a:t>
            </a:r>
            <a:endParaRPr sz="15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500">
                <a:solidFill>
                  <a:srgbClr val="434343"/>
                </a:solidFill>
              </a:rPr>
              <a:t>Label clearly: give title to the graph, have legible labels, use legends wisely, label axes. </a:t>
            </a:r>
            <a:endParaRPr sz="15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500">
                <a:solidFill>
                  <a:srgbClr val="434343"/>
                </a:solidFill>
              </a:rPr>
              <a:t>Use colors effectively: use the same colors for the same kind of data, limit the use of different colors</a:t>
            </a:r>
            <a:endParaRPr sz="1500">
              <a:solidFill>
                <a:srgbClr val="434343"/>
              </a:solidFill>
            </a:endParaRPr>
          </a:p>
          <a:p>
            <a:pPr indent="-298450" lvl="0" marL="685800" rtl="0" algn="l">
              <a:lnSpc>
                <a:spcPct val="107916"/>
              </a:lnSpc>
              <a:spcBef>
                <a:spcPts val="0"/>
              </a:spcBef>
              <a:spcAft>
                <a:spcPts val="0"/>
              </a:spcAft>
              <a:buClr>
                <a:schemeClr val="dk1"/>
              </a:buClr>
              <a:buSzPts val="1100"/>
              <a:buFont typeface="Noto Sans Symbols"/>
              <a:buChar char="●"/>
            </a:pPr>
            <a:r>
              <a:rPr lang="en" sz="1500">
                <a:solidFill>
                  <a:srgbClr val="434343"/>
                </a:solidFill>
              </a:rPr>
              <a:t>Avoid deceiving with your visualizations: include complete data, same scales when showing plots side-by-side</a:t>
            </a:r>
            <a:endParaRPr sz="1600">
              <a:solidFill>
                <a:srgbClr val="434343"/>
              </a:solidFill>
            </a:endParaRPr>
          </a:p>
          <a:p>
            <a:pPr indent="0" lvl="0" marL="0" rtl="0" algn="l">
              <a:lnSpc>
                <a:spcPct val="115000"/>
              </a:lnSpc>
              <a:spcBef>
                <a:spcPts val="0"/>
              </a:spcBef>
              <a:spcAft>
                <a:spcPts val="0"/>
              </a:spcAft>
              <a:buNone/>
            </a:pPr>
            <a:r>
              <a:t/>
            </a:r>
            <a:endParaRPr sz="1600">
              <a:solidFill>
                <a:srgbClr val="434343"/>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73"/>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483" name="Google Shape;483;p73"/>
          <p:cNvSpPr/>
          <p:nvPr/>
        </p:nvSpPr>
        <p:spPr>
          <a:xfrm>
            <a:off x="3838550" y="2118638"/>
            <a:ext cx="4539900" cy="103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6000">
                <a:solidFill>
                  <a:srgbClr val="A5A5A5"/>
                </a:solidFill>
                <a:latin typeface="Raleway"/>
                <a:ea typeface="Raleway"/>
                <a:cs typeface="Raleway"/>
                <a:sym typeface="Raleway"/>
              </a:rPr>
              <a:t>Questions?</a:t>
            </a:r>
            <a:endParaRPr b="1" sz="6000">
              <a:solidFill>
                <a:srgbClr val="A5A5A5"/>
              </a:solidFill>
              <a:latin typeface="Raleway"/>
              <a:ea typeface="Raleway"/>
              <a:cs typeface="Raleway"/>
              <a:sym typeface="Raleway"/>
            </a:endParaRPr>
          </a:p>
        </p:txBody>
      </p:sp>
      <p:pic>
        <p:nvPicPr>
          <p:cNvPr id="484" name="Google Shape;484;p73"/>
          <p:cNvPicPr preferRelativeResize="0"/>
          <p:nvPr/>
        </p:nvPicPr>
        <p:blipFill>
          <a:blip r:embed="rId4">
            <a:alphaModFix/>
          </a:blip>
          <a:stretch>
            <a:fillRect/>
          </a:stretch>
        </p:blipFill>
        <p:spPr>
          <a:xfrm>
            <a:off x="2857400" y="263199"/>
            <a:ext cx="4046749" cy="68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82" name="Google Shape;182;p36"/>
          <p:cNvSpPr txBox="1"/>
          <p:nvPr>
            <p:ph type="title"/>
          </p:nvPr>
        </p:nvSpPr>
        <p:spPr>
          <a:xfrm>
            <a:off x="117000" y="345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2"/>
                </a:solidFill>
                <a:latin typeface="Raleway"/>
                <a:ea typeface="Raleway"/>
                <a:cs typeface="Raleway"/>
                <a:sym typeface="Raleway"/>
              </a:rPr>
              <a:t>Data Ambassadors</a:t>
            </a:r>
            <a:endParaRPr b="1" sz="3600">
              <a:solidFill>
                <a:schemeClr val="accent2"/>
              </a:solidFill>
              <a:latin typeface="Raleway"/>
              <a:ea typeface="Raleway"/>
              <a:cs typeface="Raleway"/>
              <a:sym typeface="Raleway"/>
            </a:endParaRPr>
          </a:p>
        </p:txBody>
      </p:sp>
      <p:sp>
        <p:nvSpPr>
          <p:cNvPr id="183" name="Google Shape;183;p36"/>
          <p:cNvSpPr txBox="1"/>
          <p:nvPr/>
        </p:nvSpPr>
        <p:spPr>
          <a:xfrm>
            <a:off x="4357475" y="3918225"/>
            <a:ext cx="36114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Brendon Paul</a:t>
            </a:r>
            <a:endParaRPr b="1"/>
          </a:p>
        </p:txBody>
      </p:sp>
      <p:sp>
        <p:nvSpPr>
          <p:cNvPr id="184" name="Google Shape;184;p36"/>
          <p:cNvSpPr txBox="1"/>
          <p:nvPr/>
        </p:nvSpPr>
        <p:spPr>
          <a:xfrm>
            <a:off x="570175" y="3918225"/>
            <a:ext cx="36114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t>Helena Yu</a:t>
            </a:r>
            <a:endParaRPr sz="1200">
              <a:solidFill>
                <a:schemeClr val="dk1"/>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sz="1200">
              <a:solidFill>
                <a:schemeClr val="dk1"/>
              </a:solidFill>
              <a:highlight>
                <a:srgbClr val="FFFFFF"/>
              </a:highlight>
              <a:latin typeface="Roboto"/>
              <a:ea typeface="Roboto"/>
              <a:cs typeface="Roboto"/>
              <a:sym typeface="Roboto"/>
            </a:endParaRPr>
          </a:p>
        </p:txBody>
      </p:sp>
      <p:pic>
        <p:nvPicPr>
          <p:cNvPr id="185" name="Google Shape;185;p36"/>
          <p:cNvPicPr preferRelativeResize="0"/>
          <p:nvPr/>
        </p:nvPicPr>
        <p:blipFill>
          <a:blip r:embed="rId3">
            <a:alphaModFix/>
          </a:blip>
          <a:stretch>
            <a:fillRect/>
          </a:stretch>
        </p:blipFill>
        <p:spPr>
          <a:xfrm>
            <a:off x="1028188" y="1315750"/>
            <a:ext cx="2695374" cy="2695376"/>
          </a:xfrm>
          <a:prstGeom prst="rect">
            <a:avLst/>
          </a:prstGeom>
          <a:noFill/>
          <a:ln>
            <a:noFill/>
          </a:ln>
        </p:spPr>
      </p:pic>
      <p:pic>
        <p:nvPicPr>
          <p:cNvPr id="186" name="Google Shape;186;p36"/>
          <p:cNvPicPr preferRelativeResize="0"/>
          <p:nvPr/>
        </p:nvPicPr>
        <p:blipFill>
          <a:blip r:embed="rId4">
            <a:alphaModFix/>
          </a:blip>
          <a:stretch>
            <a:fillRect/>
          </a:stretch>
        </p:blipFill>
        <p:spPr>
          <a:xfrm>
            <a:off x="4913276" y="1315750"/>
            <a:ext cx="2695375" cy="269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600">
                <a:solidFill>
                  <a:schemeClr val="accent2"/>
                </a:solidFill>
                <a:latin typeface="Raleway"/>
                <a:ea typeface="Raleway"/>
                <a:cs typeface="Raleway"/>
                <a:sym typeface="Raleway"/>
              </a:rPr>
              <a:t>Statistics Without Borders </a:t>
            </a:r>
            <a:endParaRPr b="1" sz="3600">
              <a:solidFill>
                <a:schemeClr val="accent2"/>
              </a:solidFill>
              <a:latin typeface="Raleway"/>
              <a:ea typeface="Raleway"/>
              <a:cs typeface="Raleway"/>
              <a:sym typeface="Raleway"/>
            </a:endParaRPr>
          </a:p>
        </p:txBody>
      </p:sp>
      <p:pic>
        <p:nvPicPr>
          <p:cNvPr id="192" name="Google Shape;192;p37"/>
          <p:cNvPicPr preferRelativeResize="0"/>
          <p:nvPr/>
        </p:nvPicPr>
        <p:blipFill>
          <a:blip r:embed="rId3">
            <a:alphaModFix/>
          </a:blip>
          <a:stretch>
            <a:fillRect/>
          </a:stretch>
        </p:blipFill>
        <p:spPr>
          <a:xfrm>
            <a:off x="655325" y="1734025"/>
            <a:ext cx="1447800" cy="1447800"/>
          </a:xfrm>
          <a:prstGeom prst="rect">
            <a:avLst/>
          </a:prstGeom>
          <a:noFill/>
          <a:ln>
            <a:noFill/>
          </a:ln>
        </p:spPr>
      </p:pic>
      <p:sp>
        <p:nvSpPr>
          <p:cNvPr id="193" name="Google Shape;193;p37"/>
          <p:cNvSpPr txBox="1"/>
          <p:nvPr/>
        </p:nvSpPr>
        <p:spPr>
          <a:xfrm>
            <a:off x="380975" y="3181825"/>
            <a:ext cx="199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Emily Harville</a:t>
            </a:r>
            <a:endParaRPr b="1"/>
          </a:p>
          <a:p>
            <a:pPr indent="0" lvl="0" marL="0" rtl="0" algn="ctr">
              <a:spcBef>
                <a:spcPts val="0"/>
              </a:spcBef>
              <a:spcAft>
                <a:spcPts val="0"/>
              </a:spcAft>
              <a:buNone/>
            </a:pPr>
            <a:r>
              <a:rPr lang="en"/>
              <a:t>Associate professor at Tulane University </a:t>
            </a:r>
            <a:endParaRPr/>
          </a:p>
        </p:txBody>
      </p:sp>
      <p:pic>
        <p:nvPicPr>
          <p:cNvPr id="194" name="Google Shape;194;p37"/>
          <p:cNvPicPr preferRelativeResize="0"/>
          <p:nvPr/>
        </p:nvPicPr>
        <p:blipFill>
          <a:blip r:embed="rId4">
            <a:alphaModFix/>
          </a:blip>
          <a:stretch>
            <a:fillRect/>
          </a:stretch>
        </p:blipFill>
        <p:spPr>
          <a:xfrm>
            <a:off x="2728000" y="1718775"/>
            <a:ext cx="1478300" cy="1478300"/>
          </a:xfrm>
          <a:prstGeom prst="rect">
            <a:avLst/>
          </a:prstGeom>
          <a:noFill/>
          <a:ln>
            <a:noFill/>
          </a:ln>
        </p:spPr>
      </p:pic>
      <p:sp>
        <p:nvSpPr>
          <p:cNvPr id="195" name="Google Shape;195;p37"/>
          <p:cNvSpPr txBox="1"/>
          <p:nvPr/>
        </p:nvSpPr>
        <p:spPr>
          <a:xfrm>
            <a:off x="2468900" y="3197075"/>
            <a:ext cx="199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Cindy Tong</a:t>
            </a:r>
            <a:endParaRPr b="1"/>
          </a:p>
          <a:p>
            <a:pPr indent="0" lvl="0" marL="0" rtl="0" algn="ctr">
              <a:spcBef>
                <a:spcPts val="0"/>
              </a:spcBef>
              <a:spcAft>
                <a:spcPts val="0"/>
              </a:spcAft>
              <a:buNone/>
            </a:pPr>
            <a:r>
              <a:rPr lang="en"/>
              <a:t>Director </a:t>
            </a:r>
            <a:r>
              <a:rPr lang="en"/>
              <a:t>at Johnson &amp; Johnson</a:t>
            </a:r>
            <a:endParaRPr/>
          </a:p>
        </p:txBody>
      </p:sp>
      <p:pic>
        <p:nvPicPr>
          <p:cNvPr id="196" name="Google Shape;196;p37"/>
          <p:cNvPicPr preferRelativeResize="0"/>
          <p:nvPr/>
        </p:nvPicPr>
        <p:blipFill>
          <a:blip r:embed="rId5">
            <a:alphaModFix/>
          </a:blip>
          <a:stretch>
            <a:fillRect/>
          </a:stretch>
        </p:blipFill>
        <p:spPr>
          <a:xfrm>
            <a:off x="4831175" y="1718775"/>
            <a:ext cx="1478300" cy="1478300"/>
          </a:xfrm>
          <a:prstGeom prst="rect">
            <a:avLst/>
          </a:prstGeom>
          <a:noFill/>
          <a:ln>
            <a:noFill/>
          </a:ln>
        </p:spPr>
      </p:pic>
      <p:sp>
        <p:nvSpPr>
          <p:cNvPr id="197" name="Google Shape;197;p37"/>
          <p:cNvSpPr txBox="1"/>
          <p:nvPr/>
        </p:nvSpPr>
        <p:spPr>
          <a:xfrm>
            <a:off x="4572075" y="3197075"/>
            <a:ext cx="199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Rebecca Horne</a:t>
            </a:r>
            <a:endParaRPr b="1"/>
          </a:p>
          <a:p>
            <a:pPr indent="0" lvl="0" marL="0" rtl="0" algn="ctr">
              <a:spcBef>
                <a:spcPts val="0"/>
              </a:spcBef>
              <a:spcAft>
                <a:spcPts val="0"/>
              </a:spcAft>
              <a:buNone/>
            </a:pPr>
            <a:r>
              <a:rPr lang="en"/>
              <a:t>PhD Candidate in Social Psychology</a:t>
            </a:r>
            <a:endParaRPr/>
          </a:p>
        </p:txBody>
      </p:sp>
      <p:pic>
        <p:nvPicPr>
          <p:cNvPr id="198" name="Google Shape;198;p37"/>
          <p:cNvPicPr preferRelativeResize="0"/>
          <p:nvPr/>
        </p:nvPicPr>
        <p:blipFill>
          <a:blip r:embed="rId6">
            <a:alphaModFix/>
          </a:blip>
          <a:stretch>
            <a:fillRect/>
          </a:stretch>
        </p:blipFill>
        <p:spPr>
          <a:xfrm>
            <a:off x="6934350" y="1718774"/>
            <a:ext cx="1478300" cy="1478300"/>
          </a:xfrm>
          <a:prstGeom prst="rect">
            <a:avLst/>
          </a:prstGeom>
          <a:noFill/>
          <a:ln>
            <a:noFill/>
          </a:ln>
        </p:spPr>
      </p:pic>
      <p:sp>
        <p:nvSpPr>
          <p:cNvPr id="199" name="Google Shape;199;p37"/>
          <p:cNvSpPr txBox="1"/>
          <p:nvPr/>
        </p:nvSpPr>
        <p:spPr>
          <a:xfrm>
            <a:off x="6675250" y="3197075"/>
            <a:ext cx="1996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Savita Ramaprasad</a:t>
            </a:r>
            <a:endParaRPr b="1"/>
          </a:p>
          <a:p>
            <a:pPr indent="0" lvl="0" marL="0" rtl="0" algn="ctr">
              <a:spcBef>
                <a:spcPts val="0"/>
              </a:spcBef>
              <a:spcAft>
                <a:spcPts val="0"/>
              </a:spcAft>
              <a:buNone/>
            </a:pPr>
            <a:r>
              <a:rPr lang="en"/>
              <a:t>PhD in Econometrics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8"/>
          <p:cNvSpPr txBox="1"/>
          <p:nvPr>
            <p:ph type="title"/>
          </p:nvPr>
        </p:nvSpPr>
        <p:spPr>
          <a:xfrm>
            <a:off x="228600" y="0"/>
            <a:ext cx="87258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a:ea typeface="Roboto"/>
                <a:cs typeface="Roboto"/>
                <a:sym typeface="Roboto"/>
              </a:rPr>
              <a:t>Don’t forget to follow us!</a:t>
            </a:r>
            <a:endParaRPr sz="3600">
              <a:latin typeface="Roboto"/>
              <a:ea typeface="Roboto"/>
              <a:cs typeface="Roboto"/>
              <a:sym typeface="Roboto"/>
            </a:endParaRPr>
          </a:p>
        </p:txBody>
      </p:sp>
      <p:sp>
        <p:nvSpPr>
          <p:cNvPr id="205" name="Google Shape;205;p38"/>
          <p:cNvSpPr txBox="1"/>
          <p:nvPr/>
        </p:nvSpPr>
        <p:spPr>
          <a:xfrm>
            <a:off x="120875" y="724650"/>
            <a:ext cx="8635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dk1"/>
              </a:solidFill>
              <a:latin typeface="Raleway"/>
              <a:ea typeface="Raleway"/>
              <a:cs typeface="Raleway"/>
              <a:sym typeface="Raleway"/>
            </a:endParaRPr>
          </a:p>
        </p:txBody>
      </p:sp>
      <p:sp>
        <p:nvSpPr>
          <p:cNvPr id="206" name="Google Shape;206;p38"/>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07" name="Google Shape;207;p38"/>
          <p:cNvSpPr txBox="1"/>
          <p:nvPr/>
        </p:nvSpPr>
        <p:spPr>
          <a:xfrm>
            <a:off x="2689338" y="1568125"/>
            <a:ext cx="5771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@dataforgoodwr</a:t>
            </a:r>
            <a:endParaRPr sz="2600"/>
          </a:p>
        </p:txBody>
      </p:sp>
      <p:pic>
        <p:nvPicPr>
          <p:cNvPr id="208" name="Google Shape;208;p38"/>
          <p:cNvPicPr preferRelativeResize="0"/>
          <p:nvPr/>
        </p:nvPicPr>
        <p:blipFill>
          <a:blip r:embed="rId3">
            <a:alphaModFix/>
          </a:blip>
          <a:stretch>
            <a:fillRect/>
          </a:stretch>
        </p:blipFill>
        <p:spPr>
          <a:xfrm>
            <a:off x="722563" y="1084050"/>
            <a:ext cx="1729625" cy="1632450"/>
          </a:xfrm>
          <a:prstGeom prst="rect">
            <a:avLst/>
          </a:prstGeom>
          <a:noFill/>
          <a:ln>
            <a:noFill/>
          </a:ln>
        </p:spPr>
      </p:pic>
      <p:pic>
        <p:nvPicPr>
          <p:cNvPr id="209" name="Google Shape;209;p38"/>
          <p:cNvPicPr preferRelativeResize="0"/>
          <p:nvPr/>
        </p:nvPicPr>
        <p:blipFill>
          <a:blip r:embed="rId4">
            <a:alphaModFix/>
          </a:blip>
          <a:stretch>
            <a:fillRect/>
          </a:stretch>
        </p:blipFill>
        <p:spPr>
          <a:xfrm>
            <a:off x="722575" y="3044850"/>
            <a:ext cx="1805825" cy="1782571"/>
          </a:xfrm>
          <a:prstGeom prst="rect">
            <a:avLst/>
          </a:prstGeom>
          <a:noFill/>
          <a:ln>
            <a:noFill/>
          </a:ln>
        </p:spPr>
      </p:pic>
      <p:sp>
        <p:nvSpPr>
          <p:cNvPr id="210" name="Google Shape;210;p38"/>
          <p:cNvSpPr txBox="1"/>
          <p:nvPr/>
        </p:nvSpPr>
        <p:spPr>
          <a:xfrm>
            <a:off x="2933625" y="3558700"/>
            <a:ext cx="5771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www.linkedin.com/company/data-for-good-waterloo-region/</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9"/>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216" name="Google Shape;216;p39"/>
          <p:cNvSpPr/>
          <p:nvPr/>
        </p:nvSpPr>
        <p:spPr>
          <a:xfrm>
            <a:off x="2857406" y="2076514"/>
            <a:ext cx="54378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3800">
                <a:solidFill>
                  <a:schemeClr val="accent6"/>
                </a:solidFill>
              </a:rPr>
              <a:t>Introduction to</a:t>
            </a:r>
            <a:endParaRPr b="1" sz="3800">
              <a:solidFill>
                <a:schemeClr val="accent6"/>
              </a:solidFill>
            </a:endParaRPr>
          </a:p>
          <a:p>
            <a:pPr indent="0" lvl="0" marL="0" marR="0" rtl="0" algn="l">
              <a:lnSpc>
                <a:spcPct val="100000"/>
              </a:lnSpc>
              <a:spcBef>
                <a:spcPts val="0"/>
              </a:spcBef>
              <a:spcAft>
                <a:spcPts val="0"/>
              </a:spcAft>
              <a:buNone/>
            </a:pPr>
            <a:r>
              <a:rPr b="1" lang="en" sz="3800">
                <a:solidFill>
                  <a:schemeClr val="accent6"/>
                </a:solidFill>
              </a:rPr>
              <a:t>#datathon</a:t>
            </a:r>
            <a:endParaRPr b="1" sz="3800">
              <a:solidFill>
                <a:schemeClr val="accent6"/>
              </a:solidFill>
            </a:endParaRPr>
          </a:p>
        </p:txBody>
      </p:sp>
      <p:sp>
        <p:nvSpPr>
          <p:cNvPr id="217" name="Google Shape;217;p39"/>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18" name="Google Shape;218;p39"/>
          <p:cNvPicPr preferRelativeResize="0"/>
          <p:nvPr/>
        </p:nvPicPr>
        <p:blipFill>
          <a:blip r:embed="rId4">
            <a:alphaModFix/>
          </a:blip>
          <a:stretch>
            <a:fillRect/>
          </a:stretch>
        </p:blipFill>
        <p:spPr>
          <a:xfrm>
            <a:off x="2857400" y="263199"/>
            <a:ext cx="4046749" cy="68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0"/>
          <p:cNvSpPr/>
          <p:nvPr/>
        </p:nvSpPr>
        <p:spPr>
          <a:xfrm rot="-711236">
            <a:off x="6465750"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0"/>
          <p:cNvSpPr/>
          <p:nvPr/>
        </p:nvSpPr>
        <p:spPr>
          <a:xfrm flipH="1" rot="711236">
            <a:off x="5181012"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40"/>
          <p:cNvGrpSpPr/>
          <p:nvPr/>
        </p:nvGrpSpPr>
        <p:grpSpPr>
          <a:xfrm>
            <a:off x="5586175" y="2681483"/>
            <a:ext cx="1712700" cy="1372124"/>
            <a:chOff x="5796625" y="2541798"/>
            <a:chExt cx="1712700" cy="1230715"/>
          </a:xfrm>
        </p:grpSpPr>
        <p:sp>
          <p:nvSpPr>
            <p:cNvPr id="226" name="Google Shape;226;p40"/>
            <p:cNvSpPr/>
            <p:nvPr/>
          </p:nvSpPr>
          <p:spPr>
            <a:xfrm rot="-1789476">
              <a:off x="6572742" y="2571072"/>
              <a:ext cx="160451" cy="160451"/>
            </a:xfrm>
            <a:prstGeom prst="ellipse">
              <a:avLst/>
            </a:prstGeom>
            <a:solidFill>
              <a:srgbClr val="99999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27" name="Google Shape;227;p40"/>
            <p:cNvSpPr/>
            <p:nvPr/>
          </p:nvSpPr>
          <p:spPr>
            <a:xfrm>
              <a:off x="5796625" y="3069013"/>
              <a:ext cx="1712700" cy="703500"/>
            </a:xfrm>
            <a:prstGeom prst="roundRect">
              <a:avLst>
                <a:gd fmla="val 448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28" name="Google Shape;228;p40"/>
            <p:cNvSpPr txBox="1"/>
            <p:nvPr/>
          </p:nvSpPr>
          <p:spPr>
            <a:xfrm>
              <a:off x="5840875" y="3106213"/>
              <a:ext cx="1624200" cy="6246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rgbClr val="FFFFFF"/>
                  </a:solidFill>
                  <a:latin typeface="Roboto"/>
                  <a:ea typeface="Roboto"/>
                  <a:cs typeface="Roboto"/>
                  <a:sym typeface="Roboto"/>
                </a:rPr>
                <a:t>Follow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Up</a:t>
              </a:r>
              <a:endParaRPr sz="1800">
                <a:solidFill>
                  <a:srgbClr val="FFFFFF"/>
                </a:solidFill>
              </a:endParaRPr>
            </a:p>
          </p:txBody>
        </p:sp>
        <p:sp>
          <p:nvSpPr>
            <p:cNvPr id="229" name="Google Shape;229;p40"/>
            <p:cNvSpPr/>
            <p:nvPr/>
          </p:nvSpPr>
          <p:spPr>
            <a:xfrm>
              <a:off x="6607975" y="3004364"/>
              <a:ext cx="90000" cy="675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sp>
        <p:nvSpPr>
          <p:cNvPr id="230" name="Google Shape;230;p40"/>
          <p:cNvSpPr/>
          <p:nvPr/>
        </p:nvSpPr>
        <p:spPr>
          <a:xfrm rot="-711236">
            <a:off x="3899938"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0"/>
          <p:cNvSpPr/>
          <p:nvPr/>
        </p:nvSpPr>
        <p:spPr>
          <a:xfrm flipH="1" rot="711236">
            <a:off x="2608258"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40"/>
          <p:cNvGrpSpPr/>
          <p:nvPr/>
        </p:nvGrpSpPr>
        <p:grpSpPr>
          <a:xfrm>
            <a:off x="3076688" y="2685597"/>
            <a:ext cx="1712700" cy="1372124"/>
            <a:chOff x="3021975" y="2541798"/>
            <a:chExt cx="1712700" cy="1230715"/>
          </a:xfrm>
        </p:grpSpPr>
        <p:sp>
          <p:nvSpPr>
            <p:cNvPr id="233" name="Google Shape;233;p40"/>
            <p:cNvSpPr/>
            <p:nvPr/>
          </p:nvSpPr>
          <p:spPr>
            <a:xfrm rot="-1789476">
              <a:off x="3798091" y="2571072"/>
              <a:ext cx="160451" cy="160451"/>
            </a:xfrm>
            <a:prstGeom prst="ellipse">
              <a:avLst/>
            </a:prstGeom>
            <a:solidFill>
              <a:srgbClr val="99999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34" name="Google Shape;234;p40"/>
            <p:cNvSpPr/>
            <p:nvPr/>
          </p:nvSpPr>
          <p:spPr>
            <a:xfrm>
              <a:off x="3021975" y="3069013"/>
              <a:ext cx="1712700" cy="703500"/>
            </a:xfrm>
            <a:prstGeom prst="roundRect">
              <a:avLst>
                <a:gd fmla="val 448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35" name="Google Shape;235;p40"/>
            <p:cNvSpPr txBox="1"/>
            <p:nvPr/>
          </p:nvSpPr>
          <p:spPr>
            <a:xfrm>
              <a:off x="3066225" y="3106213"/>
              <a:ext cx="1624200" cy="6246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rgbClr val="FFFFFF"/>
                  </a:solidFill>
                  <a:latin typeface="Roboto"/>
                  <a:ea typeface="Roboto"/>
                  <a:cs typeface="Roboto"/>
                  <a:sym typeface="Roboto"/>
                </a:rPr>
                <a:t>Datathon Prep</a:t>
              </a:r>
              <a:endParaRPr sz="1800">
                <a:solidFill>
                  <a:srgbClr val="FFFFFF"/>
                </a:solidFill>
              </a:endParaRPr>
            </a:p>
          </p:txBody>
        </p:sp>
        <p:sp>
          <p:nvSpPr>
            <p:cNvPr id="236" name="Google Shape;236;p40"/>
            <p:cNvSpPr/>
            <p:nvPr/>
          </p:nvSpPr>
          <p:spPr>
            <a:xfrm>
              <a:off x="3833325" y="3004364"/>
              <a:ext cx="90000" cy="675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sp>
        <p:nvSpPr>
          <p:cNvPr id="237" name="Google Shape;237;p40"/>
          <p:cNvSpPr/>
          <p:nvPr/>
        </p:nvSpPr>
        <p:spPr>
          <a:xfrm rot="-711236">
            <a:off x="1334133"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40"/>
          <p:cNvGrpSpPr/>
          <p:nvPr/>
        </p:nvGrpSpPr>
        <p:grpSpPr>
          <a:xfrm>
            <a:off x="3990775" y="1284949"/>
            <a:ext cx="2443338" cy="871402"/>
            <a:chOff x="4409297" y="1115134"/>
            <a:chExt cx="1712700" cy="871402"/>
          </a:xfrm>
        </p:grpSpPr>
        <p:sp>
          <p:nvSpPr>
            <p:cNvPr id="239" name="Google Shape;239;p40"/>
            <p:cNvSpPr/>
            <p:nvPr/>
          </p:nvSpPr>
          <p:spPr>
            <a:xfrm>
              <a:off x="4409297" y="1115135"/>
              <a:ext cx="1712700" cy="808200"/>
            </a:xfrm>
            <a:prstGeom prst="roundRect">
              <a:avLst>
                <a:gd fmla="val 44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40" name="Google Shape;240;p40"/>
            <p:cNvSpPr/>
            <p:nvPr/>
          </p:nvSpPr>
          <p:spPr>
            <a:xfrm rot="10800000">
              <a:off x="5220625" y="1919036"/>
              <a:ext cx="90000" cy="675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41" name="Google Shape;241;p40"/>
            <p:cNvSpPr txBox="1"/>
            <p:nvPr/>
          </p:nvSpPr>
          <p:spPr>
            <a:xfrm>
              <a:off x="4453546" y="1115134"/>
              <a:ext cx="1624200" cy="766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3600">
                  <a:solidFill>
                    <a:srgbClr val="FFFFFF"/>
                  </a:solidFill>
                  <a:latin typeface="Roboto"/>
                  <a:ea typeface="Roboto"/>
                  <a:cs typeface="Roboto"/>
                  <a:sym typeface="Roboto"/>
                </a:rPr>
                <a:t>#datathon</a:t>
              </a:r>
              <a:endParaRPr sz="3600">
                <a:solidFill>
                  <a:srgbClr val="FFFFFF"/>
                </a:solidFill>
              </a:endParaRPr>
            </a:p>
          </p:txBody>
        </p:sp>
      </p:grpSp>
      <p:sp>
        <p:nvSpPr>
          <p:cNvPr id="242" name="Google Shape;242;p40"/>
          <p:cNvSpPr/>
          <p:nvPr/>
        </p:nvSpPr>
        <p:spPr>
          <a:xfrm rot="-1789476">
            <a:off x="5132229" y="2439093"/>
            <a:ext cx="160451" cy="160451"/>
          </a:xfrm>
          <a:prstGeom prst="ellipse">
            <a:avLst/>
          </a:prstGeom>
          <a:solidFill>
            <a:srgbClr val="D9EAD3"/>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nvGrpSpPr>
          <p:cNvPr id="243" name="Google Shape;243;p40"/>
          <p:cNvGrpSpPr/>
          <p:nvPr/>
        </p:nvGrpSpPr>
        <p:grpSpPr>
          <a:xfrm>
            <a:off x="1789940" y="1277279"/>
            <a:ext cx="1804843" cy="1351550"/>
            <a:chOff x="1637475" y="1115146"/>
            <a:chExt cx="1712700" cy="1351550"/>
          </a:xfrm>
        </p:grpSpPr>
        <p:sp>
          <p:nvSpPr>
            <p:cNvPr id="244" name="Google Shape;244;p40"/>
            <p:cNvSpPr/>
            <p:nvPr/>
          </p:nvSpPr>
          <p:spPr>
            <a:xfrm>
              <a:off x="1637475" y="1115146"/>
              <a:ext cx="1712700" cy="808200"/>
            </a:xfrm>
            <a:prstGeom prst="roundRect">
              <a:avLst>
                <a:gd fmla="val 448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45" name="Google Shape;245;p40"/>
            <p:cNvSpPr/>
            <p:nvPr/>
          </p:nvSpPr>
          <p:spPr>
            <a:xfrm rot="10800000">
              <a:off x="2448800" y="1919036"/>
              <a:ext cx="90000" cy="675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46" name="Google Shape;246;p40"/>
            <p:cNvSpPr/>
            <p:nvPr/>
          </p:nvSpPr>
          <p:spPr>
            <a:xfrm rot="-1789476">
              <a:off x="2410765" y="2276970"/>
              <a:ext cx="160451" cy="160451"/>
            </a:xfrm>
            <a:prstGeom prst="ellipse">
              <a:avLst/>
            </a:prstGeom>
            <a:solidFill>
              <a:srgbClr val="99999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47" name="Google Shape;247;p40"/>
            <p:cNvSpPr txBox="1"/>
            <p:nvPr/>
          </p:nvSpPr>
          <p:spPr>
            <a:xfrm>
              <a:off x="1681725" y="1115147"/>
              <a:ext cx="1624200" cy="766500"/>
            </a:xfrm>
            <a:prstGeom prst="rect">
              <a:avLst/>
            </a:prstGeom>
            <a:solidFill>
              <a:srgbClr val="999999"/>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chemeClr val="lt1"/>
                  </a:solidFill>
                  <a:latin typeface="Roboto"/>
                  <a:ea typeface="Roboto"/>
                  <a:cs typeface="Roboto"/>
                  <a:sym typeface="Roboto"/>
                </a:rPr>
                <a:t>Relationship Building</a:t>
              </a:r>
              <a:endParaRPr sz="1800">
                <a:solidFill>
                  <a:schemeClr val="lt1"/>
                </a:solidFill>
              </a:endParaRPr>
            </a:p>
          </p:txBody>
        </p:sp>
      </p:grpSp>
      <p:sp>
        <p:nvSpPr>
          <p:cNvPr id="248" name="Google Shape;248;p40"/>
          <p:cNvSpPr txBox="1"/>
          <p:nvPr>
            <p:ph type="title"/>
          </p:nvPr>
        </p:nvSpPr>
        <p:spPr>
          <a:xfrm>
            <a:off x="228600" y="0"/>
            <a:ext cx="5028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6"/>
                </a:solidFill>
                <a:latin typeface="Roboto"/>
                <a:ea typeface="Roboto"/>
                <a:cs typeface="Roboto"/>
                <a:sym typeface="Roboto"/>
              </a:rPr>
              <a:t>#datathon</a:t>
            </a:r>
            <a:r>
              <a:rPr lang="en" sz="3600">
                <a:latin typeface="Roboto"/>
                <a:ea typeface="Roboto"/>
                <a:cs typeface="Roboto"/>
                <a:sym typeface="Roboto"/>
              </a:rPr>
              <a:t> context</a:t>
            </a:r>
            <a:endParaRPr sz="3600">
              <a:latin typeface="Roboto"/>
              <a:ea typeface="Roboto"/>
              <a:cs typeface="Roboto"/>
              <a:sym typeface="Roboto"/>
            </a:endParaRPr>
          </a:p>
        </p:txBody>
      </p:sp>
      <p:sp>
        <p:nvSpPr>
          <p:cNvPr id="249" name="Google Shape;249;p40"/>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DFG 1">
      <a:dk1>
        <a:srgbClr val="000000"/>
      </a:dk1>
      <a:lt1>
        <a:srgbClr val="FFFFFF"/>
      </a:lt1>
      <a:dk2>
        <a:srgbClr val="17406D"/>
      </a:dk2>
      <a:lt2>
        <a:srgbClr val="DBEFF9"/>
      </a:lt2>
      <a:accent1>
        <a:srgbClr val="000000"/>
      </a:accent1>
      <a:accent2>
        <a:srgbClr val="88C048"/>
      </a:accent2>
      <a:accent3>
        <a:srgbClr val="F18268"/>
      </a:accent3>
      <a:accent4>
        <a:srgbClr val="A986BA"/>
      </a:accent4>
      <a:accent5>
        <a:srgbClr val="70CFF2"/>
      </a:accent5>
      <a:accent6>
        <a:srgbClr val="008E00"/>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